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443" r:id="rId3"/>
    <p:sldId id="438" r:id="rId4"/>
    <p:sldId id="437" r:id="rId5"/>
    <p:sldId id="448" r:id="rId6"/>
    <p:sldId id="439" r:id="rId7"/>
    <p:sldId id="460" r:id="rId8"/>
    <p:sldId id="453" r:id="rId9"/>
    <p:sldId id="452" r:id="rId10"/>
    <p:sldId id="454" r:id="rId11"/>
    <p:sldId id="461" r:id="rId12"/>
    <p:sldId id="456" r:id="rId13"/>
    <p:sldId id="457" r:id="rId14"/>
    <p:sldId id="463" r:id="rId15"/>
    <p:sldId id="459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19" r:id="rId25"/>
    <p:sldId id="406" r:id="rId26"/>
    <p:sldId id="408" r:id="rId27"/>
    <p:sldId id="409" r:id="rId28"/>
    <p:sldId id="410" r:id="rId29"/>
    <p:sldId id="418" r:id="rId30"/>
    <p:sldId id="464" r:id="rId31"/>
    <p:sldId id="414" r:id="rId32"/>
    <p:sldId id="462" r:id="rId33"/>
    <p:sldId id="444" r:id="rId34"/>
    <p:sldId id="286" r:id="rId35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4900"/>
    <a:srgbClr val="FFF2CC"/>
    <a:srgbClr val="BF9000"/>
    <a:srgbClr val="FF9933"/>
    <a:srgbClr val="002147"/>
    <a:srgbClr val="339966"/>
    <a:srgbClr val="5D89C3"/>
    <a:srgbClr val="99FFCC"/>
    <a:srgbClr val="CCECFF"/>
    <a:srgbClr val="8FA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103AB-D37F-4767-876A-BF5DA31B97F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C9DC4-B6BD-4DC1-BA45-863353B6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78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13850-557F-4A6B-8C79-5020440BA0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7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13850-557F-4A6B-8C79-5020440BA0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5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13850-557F-4A6B-8C79-5020440BA0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13850-557F-4A6B-8C79-5020440BA0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6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13850-557F-4A6B-8C79-5020440BA0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1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13850-557F-4A6B-8C79-5020440BA0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2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637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86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05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30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398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56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20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0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50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158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C658-CA63-4D28-9C6B-E65FA94CA4AD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18AC8-A452-4631-8C9F-34AF3CEF1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52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13.png"/><Relationship Id="rId2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E698-609C-4959-B545-EA1F3B996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44234"/>
            <a:ext cx="12192000" cy="949715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Modelling Integrated Strategies for Multiple Diseases</a:t>
            </a:r>
            <a:endParaRPr lang="en-GB" sz="44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D920A-37D8-43B8-A7E2-52258CBB0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5965" y="3611425"/>
            <a:ext cx="7480069" cy="2007249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Lisa White, Caroline Franco and Sheetal Silal</a:t>
            </a:r>
          </a:p>
          <a:p>
            <a:r>
              <a:rPr lang="en-US" dirty="0">
                <a:solidFill>
                  <a:schemeClr val="bg1"/>
                </a:solidFill>
              </a:rPr>
              <a:t>University of Oxford and University of Cape Town</a:t>
            </a:r>
          </a:p>
        </p:txBody>
      </p:sp>
    </p:spTree>
    <p:extLst>
      <p:ext uri="{BB962C8B-B14F-4D97-AF65-F5344CB8AC3E}">
        <p14:creationId xmlns:p14="http://schemas.microsoft.com/office/powerpoint/2010/main" val="765046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A466-5EC2-4B5C-AB0F-FA9FF5D2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1468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Consider the SIRS model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3 equations</a:t>
            </a:r>
          </a:p>
          <a:p>
            <a:r>
              <a:rPr lang="en-GB" dirty="0">
                <a:solidFill>
                  <a:schemeClr val="bg1"/>
                </a:solidFill>
              </a:rPr>
              <a:t>Consider two species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3</a:t>
            </a:r>
            <a:r>
              <a:rPr lang="en-GB" baseline="30000" dirty="0">
                <a:solidFill>
                  <a:schemeClr val="bg1"/>
                </a:solidFill>
              </a:rPr>
              <a:t>2</a:t>
            </a:r>
            <a:r>
              <a:rPr lang="en-GB" dirty="0">
                <a:solidFill>
                  <a:schemeClr val="bg1"/>
                </a:solidFill>
              </a:rPr>
              <a:t>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7FE618E-7605-4EF0-ABF4-9604A66322B6}"/>
                  </a:ext>
                </a:extLst>
              </p:cNvPr>
              <p:cNvSpPr/>
              <p:nvPr/>
            </p:nvSpPr>
            <p:spPr>
              <a:xfrm>
                <a:off x="6214533" y="911195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7FE618E-7605-4EF0-ABF4-9604A6632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533" y="911195"/>
                <a:ext cx="948267" cy="94826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2CEE7AE-03F7-4ED2-B1BA-E327F2C8B1F3}"/>
                  </a:ext>
                </a:extLst>
              </p:cNvPr>
              <p:cNvSpPr/>
              <p:nvPr/>
            </p:nvSpPr>
            <p:spPr>
              <a:xfrm>
                <a:off x="8072966" y="911194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GB" sz="5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2CEE7AE-03F7-4ED2-B1BA-E327F2C8B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966" y="911194"/>
                <a:ext cx="948267" cy="948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903364F-0F58-4E21-905C-6B16307C4019}"/>
                  </a:ext>
                </a:extLst>
              </p:cNvPr>
              <p:cNvSpPr/>
              <p:nvPr/>
            </p:nvSpPr>
            <p:spPr>
              <a:xfrm>
                <a:off x="9931399" y="911193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903364F-0F58-4E21-905C-6B16307C4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99" y="911193"/>
                <a:ext cx="948267" cy="9482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8FDB10-1B2F-42CF-A16F-164BDDE47E2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162800" y="1385328"/>
            <a:ext cx="910166" cy="1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F642FC-5FA1-44A0-94C3-83B60468391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9021233" y="1385327"/>
            <a:ext cx="910166" cy="1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CA623B-8443-4555-B4E1-146CD9B7D6EF}"/>
                  </a:ext>
                </a:extLst>
              </p:cNvPr>
              <p:cNvSpPr txBox="1"/>
              <p:nvPr/>
            </p:nvSpPr>
            <p:spPr>
              <a:xfrm>
                <a:off x="5645702" y="3203337"/>
                <a:ext cx="8007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CA623B-8443-4555-B4E1-146CD9B7D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702" y="3203337"/>
                <a:ext cx="80079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16C763-5FD5-4939-AE9E-75F101E653FC}"/>
                  </a:ext>
                </a:extLst>
              </p:cNvPr>
              <p:cNvSpPr txBox="1"/>
              <p:nvPr/>
            </p:nvSpPr>
            <p:spPr>
              <a:xfrm>
                <a:off x="9292240" y="1389560"/>
                <a:ext cx="4163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16C763-5FD5-4939-AE9E-75F101E65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240" y="1389560"/>
                <a:ext cx="4163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37ADE1-693D-4351-9E89-FB00C4F485AE}"/>
                  </a:ext>
                </a:extLst>
              </p:cNvPr>
              <p:cNvSpPr txBox="1"/>
              <p:nvPr/>
            </p:nvSpPr>
            <p:spPr>
              <a:xfrm>
                <a:off x="8296133" y="221616"/>
                <a:ext cx="5019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37ADE1-693D-4351-9E89-FB00C4F48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133" y="221616"/>
                <a:ext cx="5019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0C16511-FFBD-4E70-A896-2FFD74FEEEAC}"/>
                  </a:ext>
                </a:extLst>
              </p:cNvPr>
              <p:cNvSpPr/>
              <p:nvPr/>
            </p:nvSpPr>
            <p:spPr>
              <a:xfrm>
                <a:off x="5198170" y="2040434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0C16511-FFBD-4E70-A896-2FFD74FEE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70" y="2040434"/>
                <a:ext cx="948267" cy="9482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90F7F1-64BA-4539-8045-0DBAA177054E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5672302" y="2988701"/>
            <a:ext cx="2" cy="910167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C173910-61F2-449D-9E15-00DB047467F6}"/>
                  </a:ext>
                </a:extLst>
              </p:cNvPr>
              <p:cNvSpPr/>
              <p:nvPr/>
            </p:nvSpPr>
            <p:spPr>
              <a:xfrm>
                <a:off x="5198168" y="3898868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GB" sz="5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C173910-61F2-449D-9E15-00DB04746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68" y="3898868"/>
                <a:ext cx="948267" cy="948267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28BE0431-3206-472D-A8C5-861352682912}"/>
                  </a:ext>
                </a:extLst>
              </p:cNvPr>
              <p:cNvSpPr/>
              <p:nvPr/>
            </p:nvSpPr>
            <p:spPr>
              <a:xfrm>
                <a:off x="5198168" y="5707295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28BE0431-3206-472D-A8C5-861352682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68" y="5707295"/>
                <a:ext cx="948267" cy="94826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F7E2BB3-9ED7-490B-8EE2-D92B9B606DC3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672302" y="4847135"/>
            <a:ext cx="0" cy="86016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15BC48-A7DE-4142-B079-84D72FE32EEE}"/>
                  </a:ext>
                </a:extLst>
              </p:cNvPr>
              <p:cNvSpPr txBox="1"/>
              <p:nvPr/>
            </p:nvSpPr>
            <p:spPr>
              <a:xfrm>
                <a:off x="4418311" y="3917110"/>
                <a:ext cx="5102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15BC48-A7DE-4142-B079-84D72FE32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11" y="3917110"/>
                <a:ext cx="510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B1E0EE-8ECC-41D0-B042-AC30094F4E96}"/>
                  </a:ext>
                </a:extLst>
              </p:cNvPr>
              <p:cNvSpPr txBox="1"/>
              <p:nvPr/>
            </p:nvSpPr>
            <p:spPr>
              <a:xfrm>
                <a:off x="7246319" y="1398955"/>
                <a:ext cx="7842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B1E0EE-8ECC-41D0-B042-AC30094F4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319" y="1398955"/>
                <a:ext cx="78425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24293C-8B08-4077-99F1-03D31056CE3B}"/>
                  </a:ext>
                </a:extLst>
              </p:cNvPr>
              <p:cNvSpPr txBox="1"/>
              <p:nvPr/>
            </p:nvSpPr>
            <p:spPr>
              <a:xfrm>
                <a:off x="5711489" y="5025395"/>
                <a:ext cx="4246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24293C-8B08-4077-99F1-03D31056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489" y="5025395"/>
                <a:ext cx="42466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60BA76-4ED7-4C3F-AE92-9CB276AC6E45}"/>
                  </a:ext>
                </a:extLst>
              </p:cNvPr>
              <p:cNvSpPr txBox="1"/>
              <p:nvPr/>
            </p:nvSpPr>
            <p:spPr>
              <a:xfrm>
                <a:off x="6609806" y="2291927"/>
                <a:ext cx="784253" cy="668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4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60BA76-4ED7-4C3F-AE92-9CB276AC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06" y="2291927"/>
                <a:ext cx="784253" cy="668581"/>
              </a:xfrm>
              <a:prstGeom prst="rect">
                <a:avLst/>
              </a:prstGeom>
              <a:blipFill>
                <a:blip r:embed="rId14"/>
                <a:stretch>
                  <a:fillRect r="-35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DB1F34-5516-4043-80C2-DDA8E29A5933}"/>
                  </a:ext>
                </a:extLst>
              </p:cNvPr>
              <p:cNvSpPr txBox="1"/>
              <p:nvPr/>
            </p:nvSpPr>
            <p:spPr>
              <a:xfrm>
                <a:off x="8146506" y="2291927"/>
                <a:ext cx="784253" cy="668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4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DB1F34-5516-4043-80C2-DDA8E29A5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06" y="2291927"/>
                <a:ext cx="784253" cy="668581"/>
              </a:xfrm>
              <a:prstGeom prst="rect">
                <a:avLst/>
              </a:prstGeom>
              <a:blipFill>
                <a:blip r:embed="rId15"/>
                <a:stretch>
                  <a:fillRect r="-28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B6D2035-5978-4D5E-B5F4-D496C0632F27}"/>
                  </a:ext>
                </a:extLst>
              </p:cNvPr>
              <p:cNvSpPr txBox="1"/>
              <p:nvPr/>
            </p:nvSpPr>
            <p:spPr>
              <a:xfrm>
                <a:off x="9683206" y="2291927"/>
                <a:ext cx="784253" cy="668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4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B6D2035-5978-4D5E-B5F4-D496C063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206" y="2291927"/>
                <a:ext cx="784253" cy="668581"/>
              </a:xfrm>
              <a:prstGeom prst="rect">
                <a:avLst/>
              </a:prstGeom>
              <a:blipFill>
                <a:blip r:embed="rId16"/>
                <a:stretch>
                  <a:fillRect r="-341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6F713B-6117-42D5-9E89-1EC1EEAAFCDD}"/>
                  </a:ext>
                </a:extLst>
              </p:cNvPr>
              <p:cNvSpPr txBox="1"/>
              <p:nvPr/>
            </p:nvSpPr>
            <p:spPr>
              <a:xfrm>
                <a:off x="6609806" y="4055513"/>
                <a:ext cx="784253" cy="668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4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6F713B-6117-42D5-9E89-1EC1EEAAF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06" y="4055513"/>
                <a:ext cx="784253" cy="668581"/>
              </a:xfrm>
              <a:prstGeom prst="rect">
                <a:avLst/>
              </a:prstGeom>
              <a:blipFill>
                <a:blip r:embed="rId17"/>
                <a:stretch>
                  <a:fillRect r="-279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21B0883-24FC-4E28-B840-2E6BC693C3E2}"/>
                  </a:ext>
                </a:extLst>
              </p:cNvPr>
              <p:cNvSpPr txBox="1"/>
              <p:nvPr/>
            </p:nvSpPr>
            <p:spPr>
              <a:xfrm>
                <a:off x="8146506" y="4055513"/>
                <a:ext cx="784253" cy="668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4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21B0883-24FC-4E28-B840-2E6BC693C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06" y="4055513"/>
                <a:ext cx="784253" cy="668581"/>
              </a:xfrm>
              <a:prstGeom prst="rect">
                <a:avLst/>
              </a:prstGeom>
              <a:blipFill>
                <a:blip r:embed="rId18"/>
                <a:stretch>
                  <a:fillRect r="-209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99EFC-8CD1-4C31-B304-E0DC81368E3F}"/>
                  </a:ext>
                </a:extLst>
              </p:cNvPr>
              <p:cNvSpPr txBox="1"/>
              <p:nvPr/>
            </p:nvSpPr>
            <p:spPr>
              <a:xfrm>
                <a:off x="9683206" y="4055513"/>
                <a:ext cx="784253" cy="668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4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99EFC-8CD1-4C31-B304-E0DC81368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206" y="4055513"/>
                <a:ext cx="784253" cy="668581"/>
              </a:xfrm>
              <a:prstGeom prst="rect">
                <a:avLst/>
              </a:prstGeom>
              <a:blipFill>
                <a:blip r:embed="rId19"/>
                <a:stretch>
                  <a:fillRect r="-26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94F1D5-0C64-4F9A-AAC7-BEAF78A6C525}"/>
                  </a:ext>
                </a:extLst>
              </p:cNvPr>
              <p:cNvSpPr txBox="1"/>
              <p:nvPr/>
            </p:nvSpPr>
            <p:spPr>
              <a:xfrm>
                <a:off x="6609806" y="5842672"/>
                <a:ext cx="784253" cy="668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4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94F1D5-0C64-4F9A-AAC7-BEAF78A6C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06" y="5842672"/>
                <a:ext cx="784253" cy="668581"/>
              </a:xfrm>
              <a:prstGeom prst="rect">
                <a:avLst/>
              </a:prstGeom>
              <a:blipFill>
                <a:blip r:embed="rId20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5440EE3-E874-46DF-B49C-25CA03E3159C}"/>
                  </a:ext>
                </a:extLst>
              </p:cNvPr>
              <p:cNvSpPr txBox="1"/>
              <p:nvPr/>
            </p:nvSpPr>
            <p:spPr>
              <a:xfrm>
                <a:off x="8146506" y="5842672"/>
                <a:ext cx="784253" cy="668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4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5440EE3-E874-46DF-B49C-25CA03E31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06" y="5842672"/>
                <a:ext cx="784253" cy="668581"/>
              </a:xfrm>
              <a:prstGeom prst="rect">
                <a:avLst/>
              </a:prstGeom>
              <a:blipFill>
                <a:blip r:embed="rId21"/>
                <a:stretch>
                  <a:fillRect r="-26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8B2069-0648-4A8F-98E7-7992949F4853}"/>
                  </a:ext>
                </a:extLst>
              </p:cNvPr>
              <p:cNvSpPr txBox="1"/>
              <p:nvPr/>
            </p:nvSpPr>
            <p:spPr>
              <a:xfrm>
                <a:off x="9683206" y="5842672"/>
                <a:ext cx="784253" cy="668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4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8B2069-0648-4A8F-98E7-7992949F4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206" y="5842672"/>
                <a:ext cx="784253" cy="668581"/>
              </a:xfrm>
              <a:prstGeom prst="rect">
                <a:avLst/>
              </a:prstGeom>
              <a:blipFill>
                <a:blip r:embed="rId22"/>
                <a:stretch>
                  <a:fillRect r="-31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735F675-9F12-E9AA-2E11-DF8A1E705BC7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98898" y="-595408"/>
            <a:ext cx="225620" cy="2787650"/>
          </a:xfrm>
          <a:prstGeom prst="curvedConnector2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DB4AD46-E13F-1F2A-EAA4-5B47C3B83D1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617883" y="-17989"/>
            <a:ext cx="1" cy="1858433"/>
          </a:xfrm>
          <a:prstGeom prst="curvedConnector3">
            <a:avLst>
              <a:gd name="adj1" fmla="val -2286000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7ADBF02F-2FD3-BD3B-3151-771B84B258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81434" y="2514567"/>
            <a:ext cx="216737" cy="2712525"/>
          </a:xfrm>
          <a:prstGeom prst="curvedConnector2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8D615D0E-1471-2C7F-B114-D5949DD310E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98168" y="4373001"/>
            <a:ext cx="12700" cy="1808427"/>
          </a:xfrm>
          <a:prstGeom prst="curvedConnector3">
            <a:avLst>
              <a:gd name="adj1" fmla="val 180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1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A466-5EC2-4B5C-AB0F-FA9FF5D2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1468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Consider the SIRS model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3 equations</a:t>
            </a:r>
          </a:p>
          <a:p>
            <a:r>
              <a:rPr lang="en-GB" dirty="0">
                <a:solidFill>
                  <a:schemeClr val="bg1"/>
                </a:solidFill>
              </a:rPr>
              <a:t>Consider two species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3</a:t>
            </a:r>
            <a:r>
              <a:rPr lang="en-GB" baseline="30000" dirty="0">
                <a:solidFill>
                  <a:schemeClr val="bg1"/>
                </a:solidFill>
              </a:rPr>
              <a:t>2</a:t>
            </a:r>
            <a:r>
              <a:rPr lang="en-GB" dirty="0">
                <a:solidFill>
                  <a:schemeClr val="bg1"/>
                </a:solidFill>
              </a:rPr>
              <a:t> Equations</a:t>
            </a:r>
          </a:p>
          <a:p>
            <a:r>
              <a:rPr lang="en-GB" dirty="0">
                <a:solidFill>
                  <a:schemeClr val="bg1"/>
                </a:solidFill>
              </a:rPr>
              <a:t>Simplify the full model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209622-F237-40A9-92AD-6C577077A6CC}"/>
              </a:ext>
            </a:extLst>
          </p:cNvPr>
          <p:cNvSpPr/>
          <p:nvPr/>
        </p:nvSpPr>
        <p:spPr>
          <a:xfrm>
            <a:off x="5537200" y="4456110"/>
            <a:ext cx="6536268" cy="2209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12FF98-930D-4781-9541-514D191B963E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8805334" y="3869267"/>
            <a:ext cx="0" cy="58684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41160830-180C-4231-B116-F99628828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466" y="4456111"/>
            <a:ext cx="5715001" cy="22098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EBA9E37-1E71-49D9-9D55-A39719E7F625}"/>
              </a:ext>
            </a:extLst>
          </p:cNvPr>
          <p:cNvSpPr/>
          <p:nvPr/>
        </p:nvSpPr>
        <p:spPr>
          <a:xfrm>
            <a:off x="5723466" y="5689599"/>
            <a:ext cx="5791201" cy="838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oogle Shape;977;p95">
            <a:extLst>
              <a:ext uri="{FF2B5EF4-FFF2-40B4-BE49-F238E27FC236}">
                <a16:creationId xmlns:a16="http://schemas.microsoft.com/office/drawing/2014/main" id="{24F297DC-10A4-493E-9CE9-A5B9EA97AE8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6600" y="678374"/>
            <a:ext cx="5977467" cy="31908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D5A3A-4F15-4C96-9619-80DBF3EDBC84}"/>
                  </a:ext>
                </a:extLst>
              </p:cNvPr>
              <p:cNvSpPr txBox="1"/>
              <p:nvPr/>
            </p:nvSpPr>
            <p:spPr>
              <a:xfrm>
                <a:off x="5765124" y="365111"/>
                <a:ext cx="6028944" cy="2950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  <m:r>
                      <a:rPr lang="en-GB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{</m:t>
                            </m:r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,       </m:t>
                    </m:r>
                    <m:sSub>
                      <m:sSubPr>
                        <m:ctrlP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  <m:r>
                      <a:rPr lang="en-GB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GB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  <m:r>
                      <a:rPr lang="en-GB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GB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D5A3A-4F15-4C96-9619-80DBF3EDB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124" y="365111"/>
                <a:ext cx="6028944" cy="295081"/>
              </a:xfrm>
              <a:prstGeom prst="rect">
                <a:avLst/>
              </a:prstGeom>
              <a:blipFill>
                <a:blip r:embed="rId4"/>
                <a:stretch>
                  <a:fillRect t="-20833" r="-1011" b="-27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730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FD72F3-E145-C944-A315-06692D437EA4}"/>
              </a:ext>
            </a:extLst>
          </p:cNvPr>
          <p:cNvSpPr/>
          <p:nvPr/>
        </p:nvSpPr>
        <p:spPr>
          <a:xfrm>
            <a:off x="5594350" y="3912256"/>
            <a:ext cx="6536268" cy="2600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Dimension reduction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A466-5EC2-4B5C-AB0F-FA9FF5D2C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61468" cy="4897392"/>
              </a:xfrm>
              <a:noFill/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Consider the SIRS model</a:t>
                </a:r>
              </a:p>
              <a:p>
                <a:pPr lvl="1"/>
                <a:r>
                  <a:rPr lang="en-GB" dirty="0">
                    <a:solidFill>
                      <a:schemeClr val="bg1"/>
                    </a:solidFill>
                  </a:rPr>
                  <a:t>3 equations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Consider two species</a:t>
                </a:r>
              </a:p>
              <a:p>
                <a:pPr lvl="1"/>
                <a:r>
                  <a:rPr lang="en-GB" dirty="0">
                    <a:solidFill>
                      <a:schemeClr val="bg1"/>
                    </a:solidFill>
                  </a:rPr>
                  <a:t>3</a:t>
                </a:r>
                <a:r>
                  <a:rPr lang="en-GB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en-GB" dirty="0">
                    <a:solidFill>
                      <a:schemeClr val="bg1"/>
                    </a:solidFill>
                  </a:rPr>
                  <a:t> Equations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Simplify the full model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Compare with the proposed approximation</a:t>
                </a:r>
              </a:p>
              <a:p>
                <a:pPr lvl="1"/>
                <a:r>
                  <a:rPr lang="en-GB" dirty="0">
                    <a:solidFill>
                      <a:schemeClr val="bg1"/>
                    </a:solidFill>
                  </a:rPr>
                  <a:t>2x3 Equations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Compare terms of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to see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GB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GB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GB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GB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GB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GB" b="1" dirty="0">
                    <a:solidFill>
                      <a:schemeClr val="bg1"/>
                    </a:solidFill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GB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b="1" dirty="0">
                    <a:solidFill>
                      <a:schemeClr val="bg1"/>
                    </a:solidFill>
                  </a:rPr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GB" b="1" dirty="0">
                  <a:solidFill>
                    <a:schemeClr val="bg1"/>
                  </a:solidFill>
                </a:endParaRPr>
              </a:p>
              <a:p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A466-5EC2-4B5C-AB0F-FA9FF5D2C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61468" cy="4897392"/>
              </a:xfrm>
              <a:blipFill>
                <a:blip r:embed="rId2"/>
                <a:stretch>
                  <a:fillRect l="-1968" t="-2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63D263B-C219-441C-A019-654CBFB4AF57}"/>
              </a:ext>
            </a:extLst>
          </p:cNvPr>
          <p:cNvSpPr/>
          <p:nvPr/>
        </p:nvSpPr>
        <p:spPr>
          <a:xfrm>
            <a:off x="5594350" y="547831"/>
            <a:ext cx="6536268" cy="1216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87BEAA-0D9A-447A-BA4C-29B526F0D152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8862484" y="1764772"/>
            <a:ext cx="0" cy="5074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E9E8995-BD35-49B1-9457-7BB0DBC55D26}"/>
              </a:ext>
            </a:extLst>
          </p:cNvPr>
          <p:cNvSpPr/>
          <p:nvPr/>
        </p:nvSpPr>
        <p:spPr>
          <a:xfrm>
            <a:off x="5594350" y="2272244"/>
            <a:ext cx="6536268" cy="113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7DBBB1-AA0C-4579-9510-2D0454E797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329" y="2608118"/>
            <a:ext cx="3296310" cy="4572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A88AD8-513B-415D-BC09-2888687770E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8862484" y="3406777"/>
            <a:ext cx="0" cy="5074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53B83BB-94CF-3CB6-A7AF-227216C2E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9" y="3971496"/>
            <a:ext cx="5977468" cy="2511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711E2-87B1-CEB1-78F1-6A76528E4C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6286" y="571633"/>
            <a:ext cx="5772393" cy="11931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CE7F95-5606-1C16-8241-904910DAE92C}"/>
              </a:ext>
            </a:extLst>
          </p:cNvPr>
          <p:cNvSpPr/>
          <p:nvPr/>
        </p:nvSpPr>
        <p:spPr>
          <a:xfrm>
            <a:off x="6905768" y="571632"/>
            <a:ext cx="3916908" cy="11428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655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30E4C1-ACC2-E1C8-2888-5AA9219CC3E9}"/>
              </a:ext>
            </a:extLst>
          </p:cNvPr>
          <p:cNvSpPr/>
          <p:nvPr/>
        </p:nvSpPr>
        <p:spPr>
          <a:xfrm>
            <a:off x="7151426" y="3298748"/>
            <a:ext cx="4979191" cy="113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DFE4F-778B-0733-FF93-A914EBBFE3B3}"/>
              </a:ext>
            </a:extLst>
          </p:cNvPr>
          <p:cNvSpPr/>
          <p:nvPr/>
        </p:nvSpPr>
        <p:spPr>
          <a:xfrm>
            <a:off x="7151425" y="5074304"/>
            <a:ext cx="4979191" cy="1340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002147"/>
                </a:solidFill>
              </a:rPr>
              <a:t>The error will approach its equilibrium value which is small for light linkage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9E8995-BD35-49B1-9457-7BB0DBC55D26}"/>
              </a:ext>
            </a:extLst>
          </p:cNvPr>
          <p:cNvSpPr/>
          <p:nvPr/>
        </p:nvSpPr>
        <p:spPr>
          <a:xfrm>
            <a:off x="228221" y="2202001"/>
            <a:ext cx="6536268" cy="4187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oogle Shape;1113;p108">
            <a:extLst>
              <a:ext uri="{FF2B5EF4-FFF2-40B4-BE49-F238E27FC236}">
                <a16:creationId xmlns:a16="http://schemas.microsoft.com/office/drawing/2014/main" id="{AC8B49EE-C195-46A2-A173-F758DBDE7013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1" y="4035920"/>
            <a:ext cx="6408142" cy="7947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Retrieve the conditions under which the error is small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9374A9-EC67-4A11-86E7-35A8571A5E65}"/>
              </a:ext>
            </a:extLst>
          </p:cNvPr>
          <p:cNvSpPr/>
          <p:nvPr/>
        </p:nvSpPr>
        <p:spPr>
          <a:xfrm>
            <a:off x="3293643" y="2848332"/>
            <a:ext cx="33650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Noto Serif"/>
              </a:rPr>
              <a:t>Low cross-immunity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D26EE8-FA06-4C6A-A3FF-C0943A8A75E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228426" y="3309997"/>
            <a:ext cx="747729" cy="8802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17BD05-23D5-4F45-B68B-89D417BDD6B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395118" y="3309997"/>
            <a:ext cx="3581037" cy="8738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3AB2F8-8C74-4FD4-B423-34F9CEEE8CFB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685434" y="3309997"/>
            <a:ext cx="290721" cy="1260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3B0C80-200F-460E-8F53-71E493136EA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2867458" y="3309997"/>
            <a:ext cx="2108697" cy="12261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05A62FA-5245-49CF-ABAB-B29D3A973DAD}"/>
              </a:ext>
            </a:extLst>
          </p:cNvPr>
          <p:cNvSpPr/>
          <p:nvPr/>
        </p:nvSpPr>
        <p:spPr>
          <a:xfrm>
            <a:off x="2216764" y="5397708"/>
            <a:ext cx="4515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39966"/>
                </a:solidFill>
                <a:latin typeface="Noto Serif"/>
              </a:rPr>
              <a:t>Short duration of immunity</a:t>
            </a:r>
            <a:endParaRPr lang="en-GB" sz="2400" b="1" dirty="0">
              <a:solidFill>
                <a:srgbClr val="339966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D0ADBA-6354-4F89-BBF8-DFF582D07148}"/>
              </a:ext>
            </a:extLst>
          </p:cNvPr>
          <p:cNvCxnSpPr>
            <a:cxnSpLocks/>
          </p:cNvCxnSpPr>
          <p:nvPr/>
        </p:nvCxnSpPr>
        <p:spPr>
          <a:xfrm flipV="1">
            <a:off x="4402619" y="4750900"/>
            <a:ext cx="1367528" cy="646808"/>
          </a:xfrm>
          <a:prstGeom prst="line">
            <a:avLst/>
          </a:prstGeom>
          <a:ln>
            <a:solidFill>
              <a:srgbClr val="33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BA36BA-3ACF-4FBC-BB0A-16430024EEC0}"/>
              </a:ext>
            </a:extLst>
          </p:cNvPr>
          <p:cNvCxnSpPr>
            <a:cxnSpLocks/>
          </p:cNvCxnSpPr>
          <p:nvPr/>
        </p:nvCxnSpPr>
        <p:spPr>
          <a:xfrm flipV="1">
            <a:off x="4402619" y="4763455"/>
            <a:ext cx="787070" cy="621698"/>
          </a:xfrm>
          <a:prstGeom prst="line">
            <a:avLst/>
          </a:prstGeom>
          <a:ln>
            <a:solidFill>
              <a:srgbClr val="33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AC31F3D-D546-4F1C-B04B-658DFB80099B}"/>
              </a:ext>
            </a:extLst>
          </p:cNvPr>
          <p:cNvSpPr/>
          <p:nvPr/>
        </p:nvSpPr>
        <p:spPr>
          <a:xfrm>
            <a:off x="228221" y="2167674"/>
            <a:ext cx="3244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2147"/>
                </a:solidFill>
                <a:latin typeface="Noto Serif"/>
              </a:rPr>
              <a:t>Light linkage</a:t>
            </a:r>
            <a:endParaRPr lang="en-GB" sz="3600" b="1" dirty="0">
              <a:solidFill>
                <a:srgbClr val="002147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3C698-DC0A-1928-B02D-760C40D02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221" y="3495080"/>
            <a:ext cx="4979191" cy="7418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890C0-620D-C8E5-E89A-940BCEE7D70B}"/>
              </a:ext>
            </a:extLst>
          </p:cNvPr>
          <p:cNvSpPr/>
          <p:nvPr/>
        </p:nvSpPr>
        <p:spPr>
          <a:xfrm>
            <a:off x="7149421" y="1440784"/>
            <a:ext cx="4979191" cy="1216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03F0F0-6F14-B693-4E9B-C7A2CDB5157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639017" y="2657725"/>
            <a:ext cx="2005" cy="64102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C7615B-7A16-7754-FE9B-7C2009E62DC3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9641021" y="4433281"/>
            <a:ext cx="1" cy="64102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69A5324-D5A9-B6A1-BE25-070A16517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3120" y="1603892"/>
            <a:ext cx="4071791" cy="74186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9B5B34-5E4D-4773-602C-56B5C5F20E3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64489" y="5744472"/>
            <a:ext cx="3869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7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E698-609C-4959-B545-EA1F3B996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9000"/>
            <a:ext cx="12192000" cy="949715"/>
          </a:xfrm>
        </p:spPr>
        <p:txBody>
          <a:bodyPr>
            <a:noAutofit/>
          </a:bodyPr>
          <a:lstStyle/>
          <a:p>
            <a:r>
              <a:rPr lang="en-US" sz="6600" b="1" dirty="0" err="1">
                <a:solidFill>
                  <a:schemeClr val="bg1"/>
                </a:solidFill>
              </a:rPr>
              <a:t>TR</a:t>
            </a:r>
            <a:r>
              <a:rPr lang="en-US" sz="4000" dirty="0" err="1">
                <a:solidFill>
                  <a:schemeClr val="bg1"/>
                </a:solidFill>
              </a:rPr>
              <a:t>ansmission</a:t>
            </a:r>
            <a:r>
              <a:rPr lang="en-US" sz="4000" dirty="0">
                <a:solidFill>
                  <a:schemeClr val="bg1"/>
                </a:solidFill>
              </a:rPr>
              <a:t> of </a:t>
            </a:r>
            <a:r>
              <a:rPr lang="en-US" sz="6600" b="1" dirty="0">
                <a:solidFill>
                  <a:schemeClr val="bg1"/>
                </a:solidFill>
              </a:rPr>
              <a:t>R</a:t>
            </a:r>
            <a:r>
              <a:rPr lang="en-US" sz="4000" dirty="0">
                <a:solidFill>
                  <a:schemeClr val="bg1"/>
                </a:solidFill>
              </a:rPr>
              <a:t>elated </a:t>
            </a:r>
            <a:r>
              <a:rPr lang="en-US" sz="6600" b="1" dirty="0">
                <a:solidFill>
                  <a:schemeClr val="bg1"/>
                </a:solidFill>
              </a:rPr>
              <a:t>I</a:t>
            </a:r>
            <a:r>
              <a:rPr lang="en-US" sz="4000" dirty="0">
                <a:solidFill>
                  <a:schemeClr val="bg1"/>
                </a:solidFill>
              </a:rPr>
              <a:t>nfections with </a:t>
            </a:r>
            <a:r>
              <a:rPr lang="en-US" sz="6600" b="1" dirty="0">
                <a:solidFill>
                  <a:schemeClr val="bg1"/>
                </a:solidFill>
              </a:rPr>
              <a:t>L</a:t>
            </a:r>
            <a:r>
              <a:rPr lang="en-US" sz="4000" dirty="0">
                <a:solidFill>
                  <a:schemeClr val="bg1"/>
                </a:solidFill>
              </a:rPr>
              <a:t>ight </a:t>
            </a:r>
            <a:r>
              <a:rPr lang="en-US" sz="6600" b="1" dirty="0">
                <a:solidFill>
                  <a:schemeClr val="bg1"/>
                </a:solidFill>
              </a:rPr>
              <a:t>L</a:t>
            </a:r>
            <a:r>
              <a:rPr lang="en-US" sz="4000" dirty="0">
                <a:solidFill>
                  <a:schemeClr val="bg1"/>
                </a:solidFill>
              </a:rPr>
              <a:t>inkage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TRILL</a:t>
            </a:r>
            <a:r>
              <a:rPr lang="en-US" sz="4000" dirty="0">
                <a:solidFill>
                  <a:schemeClr val="bg1"/>
                </a:solidFill>
              </a:rPr>
              <a:t> approximation 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24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USE CASE: Malaria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86832-2FAF-4B6D-B943-3CE6449D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6" y="1505405"/>
            <a:ext cx="11044908" cy="35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non-immune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E800"/>
                </a:solidFill>
              </a:rPr>
              <a:t>Plasmodium falciparum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2667000" y="5411322"/>
            <a:ext cx="6858000" cy="583749"/>
          </a:xfrm>
          <a:noFill/>
        </p:spPr>
        <p:txBody>
          <a:bodyPr>
            <a:no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Building a malaria model….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5" name="Rectangle: Rounded Corners 64"/>
          <p:cNvSpPr/>
          <p:nvPr/>
        </p:nvSpPr>
        <p:spPr>
          <a:xfrm>
            <a:off x="5232258" y="2073509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asymptomatic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66" name="Rectangle: Rounded Corners 65"/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immune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232258" y="1462354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Sub-microscopic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232258" y="2684665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clinical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237020" y="3291245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severe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232258" y="4043995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Treated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reported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232258" y="4577621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Treated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unreported</a:t>
            </a:r>
            <a:endParaRPr lang="en-US" b="1" dirty="0">
              <a:solidFill>
                <a:srgbClr val="002147"/>
              </a:solidFill>
            </a:endParaRPr>
          </a:p>
        </p:txBody>
      </p:sp>
      <p:cxnSp>
        <p:nvCxnSpPr>
          <p:cNvPr id="3" name="Straight Connector 2"/>
          <p:cNvCxnSpPr>
            <a:stCxn id="4" idx="3"/>
            <a:endCxn id="4" idx="3"/>
          </p:cNvCxnSpPr>
          <p:nvPr/>
        </p:nvCxnSpPr>
        <p:spPr>
          <a:xfrm>
            <a:off x="4448175" y="2608492"/>
            <a:ext cx="0" cy="0"/>
          </a:xfrm>
          <a:prstGeom prst="line">
            <a:avLst/>
          </a:prstGeom>
          <a:ln w="38100">
            <a:solidFill>
              <a:srgbClr val="FFE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726076" y="4309569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HRP2 positive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cxnSp>
        <p:nvCxnSpPr>
          <p:cNvPr id="23" name="Connector: Elbow 22"/>
          <p:cNvCxnSpPr>
            <a:stCxn id="66" idx="0"/>
            <a:endCxn id="4" idx="0"/>
          </p:cNvCxnSpPr>
          <p:nvPr/>
        </p:nvCxnSpPr>
        <p:spPr>
          <a:xfrm rot="16200000" flipV="1">
            <a:off x="6087126" y="-117902"/>
            <a:ext cx="9525" cy="4987637"/>
          </a:xfrm>
          <a:prstGeom prst="bentConnector3">
            <a:avLst>
              <a:gd name="adj1" fmla="val 11023528"/>
            </a:avLst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7" idx="1"/>
          </p:cNvCxnSpPr>
          <p:nvPr/>
        </p:nvCxnSpPr>
        <p:spPr>
          <a:xfrm flipV="1">
            <a:off x="4448179" y="1694931"/>
            <a:ext cx="784081" cy="913563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4" idx="3"/>
            <a:endCxn id="65" idx="1"/>
          </p:cNvCxnSpPr>
          <p:nvPr/>
        </p:nvCxnSpPr>
        <p:spPr>
          <a:xfrm flipV="1">
            <a:off x="4448179" y="2306086"/>
            <a:ext cx="784081" cy="30240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endCxn id="10" idx="1"/>
          </p:cNvCxnSpPr>
          <p:nvPr/>
        </p:nvCxnSpPr>
        <p:spPr>
          <a:xfrm>
            <a:off x="4412785" y="2819133"/>
            <a:ext cx="819475" cy="1457439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4" idx="3"/>
            <a:endCxn id="8" idx="1"/>
          </p:cNvCxnSpPr>
          <p:nvPr/>
        </p:nvCxnSpPr>
        <p:spPr>
          <a:xfrm>
            <a:off x="4448179" y="2608492"/>
            <a:ext cx="784081" cy="30874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endCxn id="11" idx="1"/>
          </p:cNvCxnSpPr>
          <p:nvPr/>
        </p:nvCxnSpPr>
        <p:spPr>
          <a:xfrm>
            <a:off x="4412785" y="2819136"/>
            <a:ext cx="819475" cy="1991065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endCxn id="16" idx="1"/>
          </p:cNvCxnSpPr>
          <p:nvPr/>
        </p:nvCxnSpPr>
        <p:spPr>
          <a:xfrm>
            <a:off x="6937235" y="4491851"/>
            <a:ext cx="788843" cy="50297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6941998" y="1515165"/>
            <a:ext cx="784081" cy="913563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endCxn id="16" idx="1"/>
          </p:cNvCxnSpPr>
          <p:nvPr/>
        </p:nvCxnSpPr>
        <p:spPr>
          <a:xfrm>
            <a:off x="6941998" y="3722712"/>
            <a:ext cx="784081" cy="819432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9" idx="0"/>
            <a:endCxn id="8" idx="2"/>
          </p:cNvCxnSpPr>
          <p:nvPr/>
        </p:nvCxnSpPr>
        <p:spPr>
          <a:xfrm flipH="1" flipV="1">
            <a:off x="6087128" y="3149818"/>
            <a:ext cx="4763" cy="141430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65" idx="0"/>
            <a:endCxn id="7" idx="2"/>
          </p:cNvCxnSpPr>
          <p:nvPr/>
        </p:nvCxnSpPr>
        <p:spPr>
          <a:xfrm flipV="1">
            <a:off x="6087125" y="1927506"/>
            <a:ext cx="0" cy="146006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16" idx="0"/>
            <a:endCxn id="66" idx="2"/>
          </p:cNvCxnSpPr>
          <p:nvPr/>
        </p:nvCxnSpPr>
        <p:spPr>
          <a:xfrm flipV="1">
            <a:off x="8580943" y="2841070"/>
            <a:ext cx="0" cy="1468502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endCxn id="16" idx="1"/>
          </p:cNvCxnSpPr>
          <p:nvPr/>
        </p:nvCxnSpPr>
        <p:spPr>
          <a:xfrm flipV="1">
            <a:off x="6946759" y="4542146"/>
            <a:ext cx="779318" cy="458091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/>
            <a:stCxn id="66" idx="1"/>
            <a:endCxn id="7" idx="3"/>
          </p:cNvCxnSpPr>
          <p:nvPr/>
        </p:nvCxnSpPr>
        <p:spPr>
          <a:xfrm flipH="1" flipV="1">
            <a:off x="6941998" y="1694931"/>
            <a:ext cx="784081" cy="913563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stCxn id="66" idx="1"/>
            <a:endCxn id="65" idx="3"/>
          </p:cNvCxnSpPr>
          <p:nvPr/>
        </p:nvCxnSpPr>
        <p:spPr>
          <a:xfrm flipH="1" flipV="1">
            <a:off x="6941998" y="2306086"/>
            <a:ext cx="784081" cy="30240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5889908" y="3152952"/>
            <a:ext cx="4763" cy="141430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stCxn id="8" idx="0"/>
            <a:endCxn id="65" idx="2"/>
          </p:cNvCxnSpPr>
          <p:nvPr/>
        </p:nvCxnSpPr>
        <p:spPr>
          <a:xfrm flipV="1">
            <a:off x="6087125" y="2538661"/>
            <a:ext cx="0" cy="146006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cxnSpLocks/>
            <a:stCxn id="66" idx="1"/>
            <a:endCxn id="8" idx="3"/>
          </p:cNvCxnSpPr>
          <p:nvPr/>
        </p:nvCxnSpPr>
        <p:spPr>
          <a:xfrm flipH="1">
            <a:off x="6941998" y="2608492"/>
            <a:ext cx="784081" cy="30874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/>
            <a:endCxn id="10" idx="3"/>
          </p:cNvCxnSpPr>
          <p:nvPr/>
        </p:nvCxnSpPr>
        <p:spPr>
          <a:xfrm flipH="1">
            <a:off x="6941994" y="2826263"/>
            <a:ext cx="837171" cy="1450310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cxnSpLocks/>
            <a:endCxn id="11" idx="3"/>
          </p:cNvCxnSpPr>
          <p:nvPr/>
        </p:nvCxnSpPr>
        <p:spPr>
          <a:xfrm flipH="1">
            <a:off x="6941993" y="2840394"/>
            <a:ext cx="819474" cy="1969807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/>
          <p:cNvSpPr/>
          <p:nvPr/>
        </p:nvSpPr>
        <p:spPr>
          <a:xfrm flipH="1">
            <a:off x="5189651" y="1867887"/>
            <a:ext cx="37922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49" name="Freeform: Shape 48"/>
          <p:cNvSpPr/>
          <p:nvPr/>
        </p:nvSpPr>
        <p:spPr>
          <a:xfrm flipH="1">
            <a:off x="5189654" y="2474205"/>
            <a:ext cx="34289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50" name="Freeform: Shape 49"/>
          <p:cNvSpPr/>
          <p:nvPr/>
        </p:nvSpPr>
        <p:spPr>
          <a:xfrm flipH="1">
            <a:off x="5063807" y="1857650"/>
            <a:ext cx="170069" cy="983418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flipH="1">
            <a:off x="4880517" y="1849113"/>
            <a:ext cx="348950" cy="2538470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52" name="Freeform: Shape 51"/>
          <p:cNvSpPr/>
          <p:nvPr/>
        </p:nvSpPr>
        <p:spPr>
          <a:xfrm flipH="1">
            <a:off x="4695860" y="1870476"/>
            <a:ext cx="541158" cy="3074739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53" name="Freeform: Shape 52"/>
          <p:cNvSpPr/>
          <p:nvPr/>
        </p:nvSpPr>
        <p:spPr>
          <a:xfrm flipH="1">
            <a:off x="4954710" y="2477147"/>
            <a:ext cx="285103" cy="1603367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54" name="Freeform: Shape 53"/>
          <p:cNvSpPr/>
          <p:nvPr/>
        </p:nvSpPr>
        <p:spPr>
          <a:xfrm flipH="1">
            <a:off x="4842580" y="2497449"/>
            <a:ext cx="399205" cy="2100771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55" name="Rectangle: Rounded Corners 54"/>
          <p:cNvSpPr/>
          <p:nvPr/>
        </p:nvSpPr>
        <p:spPr>
          <a:xfrm>
            <a:off x="2741958" y="2377653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rgbClr val="002147"/>
                </a:solidFill>
              </a:rPr>
              <a:t>Uninfected</a:t>
            </a:r>
            <a:endParaRPr lang="en-US" sz="2400" b="1" dirty="0">
              <a:solidFill>
                <a:srgbClr val="002147"/>
              </a:solidFill>
            </a:endParaRPr>
          </a:p>
          <a:p>
            <a:pPr algn="ctr"/>
            <a:r>
              <a:rPr lang="en-US" b="1" dirty="0">
                <a:solidFill>
                  <a:srgbClr val="002147"/>
                </a:solidFill>
              </a:rPr>
              <a:t>non-immune</a:t>
            </a:r>
            <a:endParaRPr lang="en-US" sz="2400" b="1" dirty="0">
              <a:solidFill>
                <a:srgbClr val="002147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E800"/>
                </a:solidFill>
              </a:rPr>
              <a:t>Plasmodium falciparum</a:t>
            </a:r>
          </a:p>
        </p:txBody>
      </p:sp>
      <p:sp>
        <p:nvSpPr>
          <p:cNvPr id="61" name="Title 31"/>
          <p:cNvSpPr txBox="1">
            <a:spLocks/>
          </p:cNvSpPr>
          <p:nvPr/>
        </p:nvSpPr>
        <p:spPr>
          <a:xfrm>
            <a:off x="2667000" y="5411322"/>
            <a:ext cx="6858000" cy="583749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100" b="1" dirty="0">
                <a:solidFill>
                  <a:schemeClr val="bg1"/>
                </a:solidFill>
              </a:rPr>
              <a:t>individuals may become infected with malaria,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62" name="Rectangle: Rounded Corners 61"/>
          <p:cNvSpPr/>
          <p:nvPr/>
        </p:nvSpPr>
        <p:spPr>
          <a:xfrm>
            <a:off x="5232258" y="2375917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Infectious</a:t>
            </a:r>
            <a:endParaRPr lang="en-US" sz="2100" b="1" dirty="0">
              <a:solidFill>
                <a:srgbClr val="002147"/>
              </a:solidFill>
            </a:endParaRPr>
          </a:p>
        </p:txBody>
      </p:sp>
      <p:cxnSp>
        <p:nvCxnSpPr>
          <p:cNvPr id="63" name="Straight Arrow Connector 62"/>
          <p:cNvCxnSpPr>
            <a:cxnSpLocks/>
            <a:stCxn id="55" idx="3"/>
            <a:endCxn id="62" idx="1"/>
          </p:cNvCxnSpPr>
          <p:nvPr/>
        </p:nvCxnSpPr>
        <p:spPr>
          <a:xfrm flipV="1">
            <a:off x="4451696" y="2608492"/>
            <a:ext cx="780562" cy="1736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36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  <p:bldP spid="65" grpId="0" animBg="1"/>
      <p:bldP spid="6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0" grpId="0"/>
      <p:bldP spid="61" grpId="0"/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non-immune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E800"/>
                </a:solidFill>
              </a:rPr>
              <a:t>Plasmodium falciparum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2667000" y="5411322"/>
            <a:ext cx="6858000" cy="583749"/>
          </a:xfrm>
          <a:noFill/>
        </p:spPr>
        <p:txBody>
          <a:bodyPr>
            <a:noAutofit/>
          </a:bodyPr>
          <a:lstStyle/>
          <a:p>
            <a:pPr algn="l"/>
            <a:r>
              <a:rPr lang="en-GB" sz="2100" b="1" dirty="0">
                <a:solidFill>
                  <a:schemeClr val="bg1"/>
                </a:solidFill>
              </a:rPr>
              <a:t>recover naturally and develop immunity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65" name="Rectangle: Rounded Corners 64"/>
          <p:cNvSpPr/>
          <p:nvPr/>
        </p:nvSpPr>
        <p:spPr>
          <a:xfrm>
            <a:off x="5232258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Infectious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cxnSpLocks/>
            <a:stCxn id="4" idx="3"/>
            <a:endCxn id="65" idx="1"/>
          </p:cNvCxnSpPr>
          <p:nvPr/>
        </p:nvCxnSpPr>
        <p:spPr>
          <a:xfrm>
            <a:off x="4448179" y="2608492"/>
            <a:ext cx="784081" cy="0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/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immune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cxnSp>
        <p:nvCxnSpPr>
          <p:cNvPr id="8" name="Straight Arrow Connector 7"/>
          <p:cNvCxnSpPr>
            <a:cxnSpLocks/>
            <a:stCxn id="65" idx="3"/>
            <a:endCxn id="7" idx="1"/>
          </p:cNvCxnSpPr>
          <p:nvPr/>
        </p:nvCxnSpPr>
        <p:spPr>
          <a:xfrm>
            <a:off x="6941998" y="2608492"/>
            <a:ext cx="784081" cy="0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02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non-immune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283" y="775370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E800"/>
                </a:solidFill>
              </a:rPr>
              <a:t>Plasmodium falciparum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2667000" y="5411322"/>
            <a:ext cx="6858000" cy="583749"/>
          </a:xfrm>
          <a:noFill/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GB" sz="2100" b="1" dirty="0">
                <a:solidFill>
                  <a:schemeClr val="bg1"/>
                </a:solidFill>
              </a:rPr>
              <a:t>immunity may be lost over time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65" name="Rectangle: Rounded Corners 64"/>
          <p:cNvSpPr/>
          <p:nvPr/>
        </p:nvSpPr>
        <p:spPr>
          <a:xfrm>
            <a:off x="5232258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Infectious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cxnSpLocks/>
            <a:stCxn id="4" idx="3"/>
            <a:endCxn id="65" idx="1"/>
          </p:cNvCxnSpPr>
          <p:nvPr/>
        </p:nvCxnSpPr>
        <p:spPr>
          <a:xfrm>
            <a:off x="4448179" y="2608492"/>
            <a:ext cx="784081" cy="0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/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immune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cxnSp>
        <p:nvCxnSpPr>
          <p:cNvPr id="8" name="Straight Arrow Connector 7"/>
          <p:cNvCxnSpPr>
            <a:cxnSpLocks/>
            <a:stCxn id="65" idx="3"/>
            <a:endCxn id="7" idx="1"/>
          </p:cNvCxnSpPr>
          <p:nvPr/>
        </p:nvCxnSpPr>
        <p:spPr>
          <a:xfrm>
            <a:off x="6941998" y="2608492"/>
            <a:ext cx="784081" cy="0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/>
          <p:cNvCxnSpPr/>
          <p:nvPr/>
        </p:nvCxnSpPr>
        <p:spPr>
          <a:xfrm rot="16200000" flipV="1">
            <a:off x="6091239" y="-122664"/>
            <a:ext cx="9525" cy="4987637"/>
          </a:xfrm>
          <a:prstGeom prst="bentConnector3">
            <a:avLst>
              <a:gd name="adj1" fmla="val 11023528"/>
            </a:avLst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1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non-immune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E800"/>
                </a:solidFill>
              </a:rPr>
              <a:t>Plasmodium falciparum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2667000" y="5411322"/>
            <a:ext cx="6858000" cy="583749"/>
          </a:xfrm>
          <a:noFill/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GB" sz="2100" b="1" dirty="0">
                <a:solidFill>
                  <a:schemeClr val="bg1"/>
                </a:solidFill>
              </a:rPr>
              <a:t>infections have different levels </a:t>
            </a:r>
            <a:r>
              <a:rPr lang="en-GB" sz="2100" b="1">
                <a:solidFill>
                  <a:schemeClr val="bg1"/>
                </a:solidFill>
              </a:rPr>
              <a:t>of severity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65" name="Rectangle: Rounded Corners 64"/>
          <p:cNvSpPr/>
          <p:nvPr/>
        </p:nvSpPr>
        <p:spPr>
          <a:xfrm>
            <a:off x="5232258" y="2073509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asymptomatic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66" name="Rectangle: Rounded Corners 65"/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immune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232258" y="1462354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Sub-microscopic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232258" y="2684665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clinical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237020" y="3291245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severe</a:t>
            </a:r>
            <a:endParaRPr lang="en-US" b="1" dirty="0">
              <a:solidFill>
                <a:srgbClr val="002147"/>
              </a:solidFill>
            </a:endParaRPr>
          </a:p>
        </p:txBody>
      </p:sp>
      <p:cxnSp>
        <p:nvCxnSpPr>
          <p:cNvPr id="3" name="Straight Connector 2"/>
          <p:cNvCxnSpPr>
            <a:stCxn id="4" idx="3"/>
            <a:endCxn id="4" idx="3"/>
          </p:cNvCxnSpPr>
          <p:nvPr/>
        </p:nvCxnSpPr>
        <p:spPr>
          <a:xfrm>
            <a:off x="4448175" y="2608492"/>
            <a:ext cx="0" cy="0"/>
          </a:xfrm>
          <a:prstGeom prst="line">
            <a:avLst/>
          </a:prstGeom>
          <a:ln w="38100">
            <a:solidFill>
              <a:srgbClr val="FFE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66" idx="0"/>
            <a:endCxn id="4" idx="0"/>
          </p:cNvCxnSpPr>
          <p:nvPr/>
        </p:nvCxnSpPr>
        <p:spPr>
          <a:xfrm rot="16200000" flipV="1">
            <a:off x="6087126" y="-117902"/>
            <a:ext cx="9525" cy="4987637"/>
          </a:xfrm>
          <a:prstGeom prst="bentConnector3">
            <a:avLst>
              <a:gd name="adj1" fmla="val 11023528"/>
            </a:avLst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7" idx="1"/>
          </p:cNvCxnSpPr>
          <p:nvPr/>
        </p:nvCxnSpPr>
        <p:spPr>
          <a:xfrm flipV="1">
            <a:off x="4448179" y="1694931"/>
            <a:ext cx="784081" cy="913563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4" idx="3"/>
            <a:endCxn id="65" idx="1"/>
          </p:cNvCxnSpPr>
          <p:nvPr/>
        </p:nvCxnSpPr>
        <p:spPr>
          <a:xfrm flipV="1">
            <a:off x="4448179" y="2306086"/>
            <a:ext cx="784081" cy="30240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4" idx="3"/>
            <a:endCxn id="8" idx="1"/>
          </p:cNvCxnSpPr>
          <p:nvPr/>
        </p:nvCxnSpPr>
        <p:spPr>
          <a:xfrm>
            <a:off x="4448179" y="2608492"/>
            <a:ext cx="784081" cy="30874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5889908" y="3152952"/>
            <a:ext cx="4763" cy="141430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30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When should a health system turn the corner from vertical to horizonal?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A466-5EC2-4B5C-AB0F-FA9FF5D2C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Vertical systems are in place within national public health systems, research and donor communities for high burden diseases (e.g. </a:t>
            </a:r>
            <a:r>
              <a:rPr lang="en-US" sz="3200" i="1" dirty="0">
                <a:solidFill>
                  <a:schemeClr val="bg1"/>
                </a:solidFill>
              </a:rPr>
              <a:t>Plasmodium falciparum </a:t>
            </a:r>
            <a:r>
              <a:rPr lang="en-US" sz="3200" dirty="0">
                <a:solidFill>
                  <a:schemeClr val="bg1"/>
                </a:solidFill>
              </a:rPr>
              <a:t>malaria)</a:t>
            </a:r>
          </a:p>
          <a:p>
            <a:r>
              <a:rPr lang="en-US" sz="3200" dirty="0">
                <a:solidFill>
                  <a:schemeClr val="bg1"/>
                </a:solidFill>
              </a:rPr>
              <a:t>As vertical systems begin to show impact, the contribution of these diseases to the general morbidity burden is reduced</a:t>
            </a:r>
          </a:p>
          <a:p>
            <a:r>
              <a:rPr lang="en-US" sz="3200" dirty="0">
                <a:solidFill>
                  <a:schemeClr val="bg1"/>
                </a:solidFill>
              </a:rPr>
              <a:t>At this stage these formerly high burden diseases may be viewed as part of a larger ecosystem (e.g. febrile illness, respiratory diseases, </a:t>
            </a:r>
            <a:r>
              <a:rPr lang="en-US" sz="3200" dirty="0" err="1">
                <a:solidFill>
                  <a:schemeClr val="bg1"/>
                </a:solidFill>
              </a:rPr>
              <a:t>etc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41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non-immune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E800"/>
                </a:solidFill>
              </a:rPr>
              <a:t>Plasmodium falciparum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2667000" y="5411322"/>
            <a:ext cx="6858000" cy="583749"/>
          </a:xfrm>
          <a:noFill/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 sz="2100" b="1">
                <a:solidFill>
                  <a:schemeClr val="bg1"/>
                </a:solidFill>
              </a:rPr>
              <a:t>some </a:t>
            </a:r>
            <a:r>
              <a:rPr lang="en-US" sz="2100" b="1" dirty="0">
                <a:solidFill>
                  <a:schemeClr val="bg1"/>
                </a:solidFill>
              </a:rPr>
              <a:t>infections are treated, others recover naturally</a:t>
            </a:r>
          </a:p>
        </p:txBody>
      </p:sp>
      <p:sp>
        <p:nvSpPr>
          <p:cNvPr id="65" name="Rectangle: Rounded Corners 64"/>
          <p:cNvSpPr/>
          <p:nvPr/>
        </p:nvSpPr>
        <p:spPr>
          <a:xfrm>
            <a:off x="5232258" y="2073509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asymptomatic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angle: Rounded Corners 65"/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immune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232258" y="1462354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Sub-microscopic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232258" y="2684665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clinical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237020" y="3291245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severe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232258" y="4043995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Treated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reported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232258" y="4577621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Treated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unreported</a:t>
            </a:r>
            <a:endParaRPr lang="en-US" b="1" dirty="0">
              <a:solidFill>
                <a:srgbClr val="002147"/>
              </a:solidFill>
            </a:endParaRPr>
          </a:p>
        </p:txBody>
      </p:sp>
      <p:cxnSp>
        <p:nvCxnSpPr>
          <p:cNvPr id="3" name="Straight Connector 2"/>
          <p:cNvCxnSpPr>
            <a:stCxn id="4" idx="3"/>
            <a:endCxn id="4" idx="3"/>
          </p:cNvCxnSpPr>
          <p:nvPr/>
        </p:nvCxnSpPr>
        <p:spPr>
          <a:xfrm>
            <a:off x="4448175" y="2608492"/>
            <a:ext cx="0" cy="0"/>
          </a:xfrm>
          <a:prstGeom prst="line">
            <a:avLst/>
          </a:prstGeom>
          <a:ln w="38100">
            <a:solidFill>
              <a:srgbClr val="ECEB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66" idx="0"/>
            <a:endCxn id="4" idx="0"/>
          </p:cNvCxnSpPr>
          <p:nvPr/>
        </p:nvCxnSpPr>
        <p:spPr>
          <a:xfrm rot="16200000" flipV="1">
            <a:off x="6087126" y="-117902"/>
            <a:ext cx="9525" cy="4987637"/>
          </a:xfrm>
          <a:prstGeom prst="bentConnector3">
            <a:avLst>
              <a:gd name="adj1" fmla="val 11023528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7" idx="1"/>
          </p:cNvCxnSpPr>
          <p:nvPr/>
        </p:nvCxnSpPr>
        <p:spPr>
          <a:xfrm flipV="1">
            <a:off x="4448179" y="1694931"/>
            <a:ext cx="784081" cy="913563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4" idx="3"/>
            <a:endCxn id="65" idx="1"/>
          </p:cNvCxnSpPr>
          <p:nvPr/>
        </p:nvCxnSpPr>
        <p:spPr>
          <a:xfrm flipV="1">
            <a:off x="4448179" y="2306086"/>
            <a:ext cx="784081" cy="302408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endCxn id="10" idx="1"/>
          </p:cNvCxnSpPr>
          <p:nvPr/>
        </p:nvCxnSpPr>
        <p:spPr>
          <a:xfrm>
            <a:off x="4412785" y="2819133"/>
            <a:ext cx="819475" cy="1457439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4" idx="3"/>
            <a:endCxn id="8" idx="1"/>
          </p:cNvCxnSpPr>
          <p:nvPr/>
        </p:nvCxnSpPr>
        <p:spPr>
          <a:xfrm>
            <a:off x="4448179" y="2608492"/>
            <a:ext cx="784081" cy="308748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endCxn id="11" idx="1"/>
          </p:cNvCxnSpPr>
          <p:nvPr/>
        </p:nvCxnSpPr>
        <p:spPr>
          <a:xfrm>
            <a:off x="4412785" y="2819136"/>
            <a:ext cx="819475" cy="1991065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6941998" y="1515165"/>
            <a:ext cx="784081" cy="913563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9" idx="0"/>
            <a:endCxn id="8" idx="2"/>
          </p:cNvCxnSpPr>
          <p:nvPr/>
        </p:nvCxnSpPr>
        <p:spPr>
          <a:xfrm flipH="1" flipV="1">
            <a:off x="6087128" y="3149818"/>
            <a:ext cx="4763" cy="141430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65" idx="0"/>
            <a:endCxn id="7" idx="2"/>
          </p:cNvCxnSpPr>
          <p:nvPr/>
        </p:nvCxnSpPr>
        <p:spPr>
          <a:xfrm flipV="1">
            <a:off x="6087125" y="1927506"/>
            <a:ext cx="0" cy="146006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5889908" y="3152952"/>
            <a:ext cx="4763" cy="141430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stCxn id="8" idx="0"/>
            <a:endCxn id="65" idx="2"/>
          </p:cNvCxnSpPr>
          <p:nvPr/>
        </p:nvCxnSpPr>
        <p:spPr>
          <a:xfrm flipV="1">
            <a:off x="6087125" y="2538661"/>
            <a:ext cx="0" cy="146006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03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non-immune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E800"/>
                </a:solidFill>
              </a:rPr>
              <a:t>Plasmodium falciparum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2667000" y="5411322"/>
            <a:ext cx="6858000" cy="583749"/>
          </a:xfrm>
          <a:noFill/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GB" sz="2100" b="1" dirty="0">
                <a:solidFill>
                  <a:schemeClr val="bg1"/>
                </a:solidFill>
              </a:rPr>
              <a:t>people can still test positive for after successful treatment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65" name="Rectangle: Rounded Corners 64"/>
          <p:cNvSpPr/>
          <p:nvPr/>
        </p:nvSpPr>
        <p:spPr>
          <a:xfrm>
            <a:off x="5232258" y="2073509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asymptomatic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angle: Rounded Corners 65"/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immune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232258" y="1462354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Sub-microscopic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232258" y="2684665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clinical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237020" y="3291245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severe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232258" y="4043995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Treated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reported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232258" y="4577621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Treated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unreported</a:t>
            </a:r>
            <a:endParaRPr lang="en-US" b="1" dirty="0">
              <a:solidFill>
                <a:srgbClr val="002147"/>
              </a:solidFill>
            </a:endParaRPr>
          </a:p>
        </p:txBody>
      </p:sp>
      <p:cxnSp>
        <p:nvCxnSpPr>
          <p:cNvPr id="3" name="Straight Connector 2"/>
          <p:cNvCxnSpPr>
            <a:stCxn id="4" idx="3"/>
            <a:endCxn id="4" idx="3"/>
          </p:cNvCxnSpPr>
          <p:nvPr/>
        </p:nvCxnSpPr>
        <p:spPr>
          <a:xfrm>
            <a:off x="4448175" y="2608492"/>
            <a:ext cx="0" cy="0"/>
          </a:xfrm>
          <a:prstGeom prst="line">
            <a:avLst/>
          </a:prstGeom>
          <a:ln w="38100">
            <a:solidFill>
              <a:srgbClr val="ECEB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726076" y="4309569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HRP2 positive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cxnSp>
        <p:nvCxnSpPr>
          <p:cNvPr id="23" name="Connector: Elbow 22"/>
          <p:cNvCxnSpPr>
            <a:stCxn id="66" idx="0"/>
            <a:endCxn id="4" idx="0"/>
          </p:cNvCxnSpPr>
          <p:nvPr/>
        </p:nvCxnSpPr>
        <p:spPr>
          <a:xfrm rot="16200000" flipV="1">
            <a:off x="6087126" y="-117902"/>
            <a:ext cx="9525" cy="4987637"/>
          </a:xfrm>
          <a:prstGeom prst="bentConnector3">
            <a:avLst>
              <a:gd name="adj1" fmla="val 11023528"/>
            </a:avLst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7" idx="1"/>
          </p:cNvCxnSpPr>
          <p:nvPr/>
        </p:nvCxnSpPr>
        <p:spPr>
          <a:xfrm flipV="1">
            <a:off x="4448179" y="1694931"/>
            <a:ext cx="784081" cy="913563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4" idx="3"/>
            <a:endCxn id="65" idx="1"/>
          </p:cNvCxnSpPr>
          <p:nvPr/>
        </p:nvCxnSpPr>
        <p:spPr>
          <a:xfrm flipV="1">
            <a:off x="4448179" y="2306086"/>
            <a:ext cx="784081" cy="302408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endCxn id="10" idx="1"/>
          </p:cNvCxnSpPr>
          <p:nvPr/>
        </p:nvCxnSpPr>
        <p:spPr>
          <a:xfrm>
            <a:off x="4412785" y="2819133"/>
            <a:ext cx="819475" cy="1457439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4" idx="3"/>
            <a:endCxn id="8" idx="1"/>
          </p:cNvCxnSpPr>
          <p:nvPr/>
        </p:nvCxnSpPr>
        <p:spPr>
          <a:xfrm>
            <a:off x="4448179" y="2608492"/>
            <a:ext cx="784081" cy="308748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endCxn id="11" idx="1"/>
          </p:cNvCxnSpPr>
          <p:nvPr/>
        </p:nvCxnSpPr>
        <p:spPr>
          <a:xfrm>
            <a:off x="4412785" y="2819136"/>
            <a:ext cx="819475" cy="1991065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endCxn id="16" idx="1"/>
          </p:cNvCxnSpPr>
          <p:nvPr/>
        </p:nvCxnSpPr>
        <p:spPr>
          <a:xfrm>
            <a:off x="6937235" y="4491851"/>
            <a:ext cx="788843" cy="50297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6941998" y="1515165"/>
            <a:ext cx="784081" cy="913563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endCxn id="16" idx="1"/>
          </p:cNvCxnSpPr>
          <p:nvPr/>
        </p:nvCxnSpPr>
        <p:spPr>
          <a:xfrm>
            <a:off x="6941998" y="3722712"/>
            <a:ext cx="784081" cy="819432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9" idx="0"/>
            <a:endCxn id="8" idx="2"/>
          </p:cNvCxnSpPr>
          <p:nvPr/>
        </p:nvCxnSpPr>
        <p:spPr>
          <a:xfrm flipH="1" flipV="1">
            <a:off x="6087128" y="3149818"/>
            <a:ext cx="4763" cy="141430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65" idx="0"/>
            <a:endCxn id="7" idx="2"/>
          </p:cNvCxnSpPr>
          <p:nvPr/>
        </p:nvCxnSpPr>
        <p:spPr>
          <a:xfrm flipV="1">
            <a:off x="6087125" y="1927506"/>
            <a:ext cx="0" cy="146006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16" idx="0"/>
            <a:endCxn id="66" idx="2"/>
          </p:cNvCxnSpPr>
          <p:nvPr/>
        </p:nvCxnSpPr>
        <p:spPr>
          <a:xfrm flipV="1">
            <a:off x="8580943" y="2841070"/>
            <a:ext cx="0" cy="1468502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endCxn id="16" idx="1"/>
          </p:cNvCxnSpPr>
          <p:nvPr/>
        </p:nvCxnSpPr>
        <p:spPr>
          <a:xfrm flipV="1">
            <a:off x="6946759" y="4542146"/>
            <a:ext cx="779318" cy="458091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5889908" y="3152952"/>
            <a:ext cx="4763" cy="141430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stCxn id="8" idx="0"/>
            <a:endCxn id="65" idx="2"/>
          </p:cNvCxnSpPr>
          <p:nvPr/>
        </p:nvCxnSpPr>
        <p:spPr>
          <a:xfrm flipV="1">
            <a:off x="6087125" y="2538661"/>
            <a:ext cx="0" cy="146006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841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non-immune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E800"/>
                </a:solidFill>
              </a:rPr>
              <a:t>Plasmodium falciparum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2667000" y="5411322"/>
            <a:ext cx="7243482" cy="583749"/>
          </a:xfrm>
          <a:noFill/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GB" sz="2100" b="1" dirty="0">
                <a:solidFill>
                  <a:schemeClr val="bg1"/>
                </a:solidFill>
              </a:rPr>
              <a:t>immune people get infected, but are less likely to have symptoms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65" name="Rectangle: Rounded Corners 64"/>
          <p:cNvSpPr/>
          <p:nvPr/>
        </p:nvSpPr>
        <p:spPr>
          <a:xfrm>
            <a:off x="5232258" y="2073509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asymptomatic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angle: Rounded Corners 65"/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immune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232258" y="1462354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Sub-microscopic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232258" y="2684665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clinical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237020" y="3291245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severe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232258" y="4043995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reported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232258" y="4577621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unreported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stCxn id="4" idx="3"/>
            <a:endCxn id="4" idx="3"/>
          </p:cNvCxnSpPr>
          <p:nvPr/>
        </p:nvCxnSpPr>
        <p:spPr>
          <a:xfrm>
            <a:off x="4448175" y="2608492"/>
            <a:ext cx="0" cy="0"/>
          </a:xfrm>
          <a:prstGeom prst="line">
            <a:avLst/>
          </a:prstGeom>
          <a:ln w="38100">
            <a:solidFill>
              <a:srgbClr val="ECEB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726076" y="4309569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HRP2 positive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Connector: Elbow 22"/>
          <p:cNvCxnSpPr>
            <a:stCxn id="66" idx="0"/>
            <a:endCxn id="4" idx="0"/>
          </p:cNvCxnSpPr>
          <p:nvPr/>
        </p:nvCxnSpPr>
        <p:spPr>
          <a:xfrm rot="16200000" flipV="1">
            <a:off x="6087126" y="-117902"/>
            <a:ext cx="9525" cy="4987637"/>
          </a:xfrm>
          <a:prstGeom prst="bentConnector3">
            <a:avLst>
              <a:gd name="adj1" fmla="val 11023528"/>
            </a:avLst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7" idx="1"/>
          </p:cNvCxnSpPr>
          <p:nvPr/>
        </p:nvCxnSpPr>
        <p:spPr>
          <a:xfrm flipV="1">
            <a:off x="4448179" y="1694931"/>
            <a:ext cx="784081" cy="913563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4" idx="3"/>
            <a:endCxn id="65" idx="1"/>
          </p:cNvCxnSpPr>
          <p:nvPr/>
        </p:nvCxnSpPr>
        <p:spPr>
          <a:xfrm flipV="1">
            <a:off x="4448179" y="2306086"/>
            <a:ext cx="784081" cy="302408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endCxn id="10" idx="1"/>
          </p:cNvCxnSpPr>
          <p:nvPr/>
        </p:nvCxnSpPr>
        <p:spPr>
          <a:xfrm>
            <a:off x="4412785" y="2819133"/>
            <a:ext cx="819475" cy="1457439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4" idx="3"/>
            <a:endCxn id="8" idx="1"/>
          </p:cNvCxnSpPr>
          <p:nvPr/>
        </p:nvCxnSpPr>
        <p:spPr>
          <a:xfrm>
            <a:off x="4448179" y="2608492"/>
            <a:ext cx="784081" cy="308748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endCxn id="11" idx="1"/>
          </p:cNvCxnSpPr>
          <p:nvPr/>
        </p:nvCxnSpPr>
        <p:spPr>
          <a:xfrm>
            <a:off x="4412785" y="2819136"/>
            <a:ext cx="819475" cy="1991065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endCxn id="16" idx="1"/>
          </p:cNvCxnSpPr>
          <p:nvPr/>
        </p:nvCxnSpPr>
        <p:spPr>
          <a:xfrm>
            <a:off x="6937235" y="4491851"/>
            <a:ext cx="788843" cy="50297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6941998" y="1515165"/>
            <a:ext cx="784081" cy="913563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endCxn id="16" idx="1"/>
          </p:cNvCxnSpPr>
          <p:nvPr/>
        </p:nvCxnSpPr>
        <p:spPr>
          <a:xfrm>
            <a:off x="6941998" y="3722712"/>
            <a:ext cx="784081" cy="819432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9" idx="0"/>
            <a:endCxn id="8" idx="2"/>
          </p:cNvCxnSpPr>
          <p:nvPr/>
        </p:nvCxnSpPr>
        <p:spPr>
          <a:xfrm flipH="1" flipV="1">
            <a:off x="6087128" y="3149818"/>
            <a:ext cx="4763" cy="141430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65" idx="0"/>
            <a:endCxn id="7" idx="2"/>
          </p:cNvCxnSpPr>
          <p:nvPr/>
        </p:nvCxnSpPr>
        <p:spPr>
          <a:xfrm flipV="1">
            <a:off x="6087125" y="1927506"/>
            <a:ext cx="0" cy="146006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16" idx="0"/>
            <a:endCxn id="66" idx="2"/>
          </p:cNvCxnSpPr>
          <p:nvPr/>
        </p:nvCxnSpPr>
        <p:spPr>
          <a:xfrm flipV="1">
            <a:off x="8580943" y="2841070"/>
            <a:ext cx="0" cy="1468502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endCxn id="16" idx="1"/>
          </p:cNvCxnSpPr>
          <p:nvPr/>
        </p:nvCxnSpPr>
        <p:spPr>
          <a:xfrm flipV="1">
            <a:off x="6946759" y="4542146"/>
            <a:ext cx="779318" cy="458091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/>
            <a:stCxn id="66" idx="1"/>
            <a:endCxn id="7" idx="3"/>
          </p:cNvCxnSpPr>
          <p:nvPr/>
        </p:nvCxnSpPr>
        <p:spPr>
          <a:xfrm flipH="1" flipV="1">
            <a:off x="6941998" y="1694931"/>
            <a:ext cx="784081" cy="913563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stCxn id="66" idx="1"/>
            <a:endCxn id="65" idx="3"/>
          </p:cNvCxnSpPr>
          <p:nvPr/>
        </p:nvCxnSpPr>
        <p:spPr>
          <a:xfrm flipH="1" flipV="1">
            <a:off x="6941998" y="2306086"/>
            <a:ext cx="784081" cy="30240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5889908" y="3152952"/>
            <a:ext cx="4763" cy="141430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stCxn id="8" idx="0"/>
            <a:endCxn id="65" idx="2"/>
          </p:cNvCxnSpPr>
          <p:nvPr/>
        </p:nvCxnSpPr>
        <p:spPr>
          <a:xfrm flipV="1">
            <a:off x="6087125" y="2538661"/>
            <a:ext cx="0" cy="146006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cxnSpLocks/>
            <a:stCxn id="66" idx="1"/>
            <a:endCxn id="8" idx="3"/>
          </p:cNvCxnSpPr>
          <p:nvPr/>
        </p:nvCxnSpPr>
        <p:spPr>
          <a:xfrm flipH="1">
            <a:off x="6941998" y="2608492"/>
            <a:ext cx="784081" cy="30874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/>
            <a:endCxn id="10" idx="3"/>
          </p:cNvCxnSpPr>
          <p:nvPr/>
        </p:nvCxnSpPr>
        <p:spPr>
          <a:xfrm flipH="1">
            <a:off x="6941994" y="2826263"/>
            <a:ext cx="837171" cy="1450310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cxnSpLocks/>
            <a:endCxn id="11" idx="3"/>
          </p:cNvCxnSpPr>
          <p:nvPr/>
        </p:nvCxnSpPr>
        <p:spPr>
          <a:xfrm flipH="1">
            <a:off x="6941993" y="2840394"/>
            <a:ext cx="819474" cy="1969807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31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non-immune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E800"/>
                </a:solidFill>
              </a:rPr>
              <a:t>Plasmodium falciparum</a:t>
            </a:r>
          </a:p>
        </p:txBody>
      </p:sp>
      <p:sp>
        <p:nvSpPr>
          <p:cNvPr id="65" name="Rectangle: Rounded Corners 64"/>
          <p:cNvSpPr/>
          <p:nvPr/>
        </p:nvSpPr>
        <p:spPr>
          <a:xfrm>
            <a:off x="5232258" y="2073509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asymptomatic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angle: Rounded Corners 65"/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immune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232258" y="1462354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Sub-microscopic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232258" y="2684665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clinical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237020" y="3291245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severe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232258" y="4043995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reported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232258" y="4577621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unreported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stCxn id="4" idx="3"/>
            <a:endCxn id="4" idx="3"/>
          </p:cNvCxnSpPr>
          <p:nvPr/>
        </p:nvCxnSpPr>
        <p:spPr>
          <a:xfrm>
            <a:off x="4448175" y="2608492"/>
            <a:ext cx="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726076" y="4309569"/>
            <a:ext cx="1709738" cy="465150"/>
          </a:xfrm>
          <a:prstGeom prst="roundRect">
            <a:avLst/>
          </a:prstGeom>
          <a:solidFill>
            <a:srgbClr val="ECEBBF"/>
          </a:solidFill>
          <a:ln w="38100">
            <a:solidFill>
              <a:srgbClr val="ECEB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HRP2 positive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Connector: Elbow 22"/>
          <p:cNvCxnSpPr>
            <a:stCxn id="66" idx="0"/>
            <a:endCxn id="4" idx="0"/>
          </p:cNvCxnSpPr>
          <p:nvPr/>
        </p:nvCxnSpPr>
        <p:spPr>
          <a:xfrm rot="16200000" flipV="1">
            <a:off x="6087126" y="-117902"/>
            <a:ext cx="9525" cy="4987637"/>
          </a:xfrm>
          <a:prstGeom prst="bentConnector3">
            <a:avLst>
              <a:gd name="adj1" fmla="val 11023528"/>
            </a:avLst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7" idx="1"/>
          </p:cNvCxnSpPr>
          <p:nvPr/>
        </p:nvCxnSpPr>
        <p:spPr>
          <a:xfrm flipV="1">
            <a:off x="4448179" y="1694931"/>
            <a:ext cx="784081" cy="91356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4" idx="3"/>
            <a:endCxn id="65" idx="1"/>
          </p:cNvCxnSpPr>
          <p:nvPr/>
        </p:nvCxnSpPr>
        <p:spPr>
          <a:xfrm flipV="1">
            <a:off x="4448179" y="2306086"/>
            <a:ext cx="784081" cy="30240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endCxn id="10" idx="1"/>
          </p:cNvCxnSpPr>
          <p:nvPr/>
        </p:nvCxnSpPr>
        <p:spPr>
          <a:xfrm>
            <a:off x="4412785" y="2819133"/>
            <a:ext cx="819475" cy="1457439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4" idx="3"/>
            <a:endCxn id="8" idx="1"/>
          </p:cNvCxnSpPr>
          <p:nvPr/>
        </p:nvCxnSpPr>
        <p:spPr>
          <a:xfrm>
            <a:off x="4448179" y="2608492"/>
            <a:ext cx="784081" cy="30874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endCxn id="11" idx="1"/>
          </p:cNvCxnSpPr>
          <p:nvPr/>
        </p:nvCxnSpPr>
        <p:spPr>
          <a:xfrm>
            <a:off x="4412785" y="2819136"/>
            <a:ext cx="819475" cy="1991065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endCxn id="16" idx="1"/>
          </p:cNvCxnSpPr>
          <p:nvPr/>
        </p:nvCxnSpPr>
        <p:spPr>
          <a:xfrm>
            <a:off x="6937235" y="4491851"/>
            <a:ext cx="788843" cy="50297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6941998" y="1515165"/>
            <a:ext cx="784081" cy="913563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endCxn id="16" idx="1"/>
          </p:cNvCxnSpPr>
          <p:nvPr/>
        </p:nvCxnSpPr>
        <p:spPr>
          <a:xfrm>
            <a:off x="6941998" y="3722712"/>
            <a:ext cx="784081" cy="819432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9" idx="0"/>
            <a:endCxn id="8" idx="2"/>
          </p:cNvCxnSpPr>
          <p:nvPr/>
        </p:nvCxnSpPr>
        <p:spPr>
          <a:xfrm flipH="1" flipV="1">
            <a:off x="6087128" y="3149818"/>
            <a:ext cx="4763" cy="141430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65" idx="0"/>
            <a:endCxn id="7" idx="2"/>
          </p:cNvCxnSpPr>
          <p:nvPr/>
        </p:nvCxnSpPr>
        <p:spPr>
          <a:xfrm flipV="1">
            <a:off x="6087125" y="1927506"/>
            <a:ext cx="0" cy="146006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16" idx="0"/>
            <a:endCxn id="66" idx="2"/>
          </p:cNvCxnSpPr>
          <p:nvPr/>
        </p:nvCxnSpPr>
        <p:spPr>
          <a:xfrm flipV="1">
            <a:off x="8580943" y="2841070"/>
            <a:ext cx="0" cy="1468502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endCxn id="16" idx="1"/>
          </p:cNvCxnSpPr>
          <p:nvPr/>
        </p:nvCxnSpPr>
        <p:spPr>
          <a:xfrm flipV="1">
            <a:off x="6946759" y="4542146"/>
            <a:ext cx="779318" cy="458091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/>
            <a:stCxn id="66" idx="1"/>
            <a:endCxn id="7" idx="3"/>
          </p:cNvCxnSpPr>
          <p:nvPr/>
        </p:nvCxnSpPr>
        <p:spPr>
          <a:xfrm flipH="1" flipV="1">
            <a:off x="6941998" y="1694931"/>
            <a:ext cx="784081" cy="913563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stCxn id="66" idx="1"/>
            <a:endCxn id="65" idx="3"/>
          </p:cNvCxnSpPr>
          <p:nvPr/>
        </p:nvCxnSpPr>
        <p:spPr>
          <a:xfrm flipH="1" flipV="1">
            <a:off x="6941998" y="2306086"/>
            <a:ext cx="784081" cy="302408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5889908" y="3152952"/>
            <a:ext cx="4763" cy="141430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stCxn id="8" idx="0"/>
            <a:endCxn id="65" idx="2"/>
          </p:cNvCxnSpPr>
          <p:nvPr/>
        </p:nvCxnSpPr>
        <p:spPr>
          <a:xfrm flipV="1">
            <a:off x="6087125" y="2538661"/>
            <a:ext cx="0" cy="146006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cxnSpLocks/>
            <a:stCxn id="66" idx="1"/>
            <a:endCxn id="8" idx="3"/>
          </p:cNvCxnSpPr>
          <p:nvPr/>
        </p:nvCxnSpPr>
        <p:spPr>
          <a:xfrm flipH="1">
            <a:off x="6941998" y="2608492"/>
            <a:ext cx="784081" cy="308748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/>
            <a:endCxn id="10" idx="3"/>
          </p:cNvCxnSpPr>
          <p:nvPr/>
        </p:nvCxnSpPr>
        <p:spPr>
          <a:xfrm flipH="1">
            <a:off x="6941994" y="2826263"/>
            <a:ext cx="837171" cy="1450310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cxnSpLocks/>
            <a:endCxn id="11" idx="3"/>
          </p:cNvCxnSpPr>
          <p:nvPr/>
        </p:nvCxnSpPr>
        <p:spPr>
          <a:xfrm flipH="1">
            <a:off x="6941993" y="2840394"/>
            <a:ext cx="819474" cy="1969807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itle 31"/>
          <p:cNvSpPr txBox="1">
            <a:spLocks/>
          </p:cNvSpPr>
          <p:nvPr/>
        </p:nvSpPr>
        <p:spPr>
          <a:xfrm>
            <a:off x="2667000" y="5411322"/>
            <a:ext cx="8001000" cy="583749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100" dirty="0"/>
              <a:t>more than one infection at the same time (superinfection)</a:t>
            </a:r>
            <a:endParaRPr lang="en-US" sz="2100" dirty="0"/>
          </a:p>
        </p:txBody>
      </p:sp>
      <p:sp>
        <p:nvSpPr>
          <p:cNvPr id="79" name="Freeform: Shape 78"/>
          <p:cNvSpPr/>
          <p:nvPr/>
        </p:nvSpPr>
        <p:spPr>
          <a:xfrm flipH="1">
            <a:off x="5189651" y="1867887"/>
            <a:ext cx="37922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solidFill>
            <a:srgbClr val="ECEBBF"/>
          </a:solidFill>
          <a:ln w="28575">
            <a:solidFill>
              <a:srgbClr val="ECEBBF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Freeform: Shape 79"/>
          <p:cNvSpPr/>
          <p:nvPr/>
        </p:nvSpPr>
        <p:spPr>
          <a:xfrm flipH="1">
            <a:off x="5189654" y="2474205"/>
            <a:ext cx="34289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solidFill>
            <a:srgbClr val="ECEBBF"/>
          </a:solidFill>
          <a:ln w="28575">
            <a:solidFill>
              <a:srgbClr val="ECEBBF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1" name="Freeform: Shape 80"/>
          <p:cNvSpPr/>
          <p:nvPr/>
        </p:nvSpPr>
        <p:spPr>
          <a:xfrm flipH="1">
            <a:off x="5063807" y="1857650"/>
            <a:ext cx="170069" cy="983418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Freeform: Shape 81"/>
          <p:cNvSpPr/>
          <p:nvPr/>
        </p:nvSpPr>
        <p:spPr>
          <a:xfrm flipH="1">
            <a:off x="4880517" y="1849113"/>
            <a:ext cx="348950" cy="2538470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Freeform: Shape 82"/>
          <p:cNvSpPr/>
          <p:nvPr/>
        </p:nvSpPr>
        <p:spPr>
          <a:xfrm flipH="1">
            <a:off x="4695860" y="1870476"/>
            <a:ext cx="541158" cy="3074739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Freeform: Shape 83"/>
          <p:cNvSpPr/>
          <p:nvPr/>
        </p:nvSpPr>
        <p:spPr>
          <a:xfrm flipH="1">
            <a:off x="4954710" y="2477147"/>
            <a:ext cx="285103" cy="1603367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Freeform: Shape 84"/>
          <p:cNvSpPr/>
          <p:nvPr/>
        </p:nvSpPr>
        <p:spPr>
          <a:xfrm flipH="1">
            <a:off x="4842580" y="2497449"/>
            <a:ext cx="399205" cy="2100771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D65FCE0-0F87-41D8-ACBB-524E376CCE00}"/>
              </a:ext>
            </a:extLst>
          </p:cNvPr>
          <p:cNvCxnSpPr/>
          <p:nvPr/>
        </p:nvCxnSpPr>
        <p:spPr>
          <a:xfrm flipV="1">
            <a:off x="4457704" y="1694931"/>
            <a:ext cx="784081" cy="913563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B646D2-AD22-44F5-9E70-29E71EF1A6FB}"/>
              </a:ext>
            </a:extLst>
          </p:cNvPr>
          <p:cNvCxnSpPr>
            <a:cxnSpLocks/>
          </p:cNvCxnSpPr>
          <p:nvPr/>
        </p:nvCxnSpPr>
        <p:spPr>
          <a:xfrm flipV="1">
            <a:off x="4457704" y="2306086"/>
            <a:ext cx="784081" cy="302408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795EF3-E41F-4EAF-998B-650BD519A892}"/>
              </a:ext>
            </a:extLst>
          </p:cNvPr>
          <p:cNvCxnSpPr>
            <a:cxnSpLocks/>
          </p:cNvCxnSpPr>
          <p:nvPr/>
        </p:nvCxnSpPr>
        <p:spPr>
          <a:xfrm>
            <a:off x="4457704" y="2608492"/>
            <a:ext cx="784081" cy="308748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634D5B-97B7-4D84-B816-29B60B44C349}"/>
              </a:ext>
            </a:extLst>
          </p:cNvPr>
          <p:cNvCxnSpPr>
            <a:cxnSpLocks/>
          </p:cNvCxnSpPr>
          <p:nvPr/>
        </p:nvCxnSpPr>
        <p:spPr>
          <a:xfrm>
            <a:off x="4422310" y="2819136"/>
            <a:ext cx="819475" cy="1991065"/>
          </a:xfrm>
          <a:prstGeom prst="straightConnector1">
            <a:avLst/>
          </a:prstGeom>
          <a:ln w="38100">
            <a:solidFill>
              <a:srgbClr val="ECEB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03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36B799-4FC4-4388-8726-D86A146B56D6}"/>
              </a:ext>
            </a:extLst>
          </p:cNvPr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non-immune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8FA9C0-A6EC-4DB3-A31D-6C23BD4786F7}"/>
              </a:ext>
            </a:extLst>
          </p:cNvPr>
          <p:cNvSpPr/>
          <p:nvPr/>
        </p:nvSpPr>
        <p:spPr>
          <a:xfrm>
            <a:off x="5232258" y="2073509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asymptomatic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0FB07D-9FBA-44C8-8F7E-8BB100003CFA}"/>
              </a:ext>
            </a:extLst>
          </p:cNvPr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immune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D2D338-5080-4BA1-AD96-0944C1CC1264}"/>
              </a:ext>
            </a:extLst>
          </p:cNvPr>
          <p:cNvSpPr/>
          <p:nvPr/>
        </p:nvSpPr>
        <p:spPr>
          <a:xfrm>
            <a:off x="5232258" y="1462354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Sub-microscopic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C0D2C1-A85C-498E-8A4D-D34D23B145D1}"/>
              </a:ext>
            </a:extLst>
          </p:cNvPr>
          <p:cNvSpPr/>
          <p:nvPr/>
        </p:nvSpPr>
        <p:spPr>
          <a:xfrm>
            <a:off x="5232258" y="2684665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clinical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00412B-A568-48DE-8EBC-28B343297991}"/>
              </a:ext>
            </a:extLst>
          </p:cNvPr>
          <p:cNvSpPr/>
          <p:nvPr/>
        </p:nvSpPr>
        <p:spPr>
          <a:xfrm>
            <a:off x="5237020" y="3291245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severe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521EE3-2330-4DCA-B016-9048AD6DFAF9}"/>
              </a:ext>
            </a:extLst>
          </p:cNvPr>
          <p:cNvSpPr/>
          <p:nvPr/>
        </p:nvSpPr>
        <p:spPr>
          <a:xfrm>
            <a:off x="5232258" y="4043995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Treated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reported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F102AC-63F4-4D34-81D1-CDD6E360EEEF}"/>
              </a:ext>
            </a:extLst>
          </p:cNvPr>
          <p:cNvSpPr/>
          <p:nvPr/>
        </p:nvSpPr>
        <p:spPr>
          <a:xfrm>
            <a:off x="5232258" y="4577621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Treated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unreported</a:t>
            </a:r>
            <a:endParaRPr lang="en-US" b="1" dirty="0">
              <a:solidFill>
                <a:srgbClr val="002147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EF6915-8C37-492D-9071-DC3A82839FBC}"/>
              </a:ext>
            </a:extLst>
          </p:cNvPr>
          <p:cNvCxnSpPr>
            <a:stCxn id="4" idx="3"/>
            <a:endCxn id="4" idx="3"/>
          </p:cNvCxnSpPr>
          <p:nvPr/>
        </p:nvCxnSpPr>
        <p:spPr>
          <a:xfrm>
            <a:off x="4448175" y="2608492"/>
            <a:ext cx="0" cy="0"/>
          </a:xfrm>
          <a:prstGeom prst="line">
            <a:avLst/>
          </a:prstGeom>
          <a:ln w="38100">
            <a:solidFill>
              <a:srgbClr val="FFE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8EE32D-F91A-41F2-AAF5-748A61A22B77}"/>
              </a:ext>
            </a:extLst>
          </p:cNvPr>
          <p:cNvSpPr/>
          <p:nvPr/>
        </p:nvSpPr>
        <p:spPr>
          <a:xfrm>
            <a:off x="7726076" y="4309569"/>
            <a:ext cx="1709738" cy="465150"/>
          </a:xfrm>
          <a:prstGeom prst="roundRect">
            <a:avLst/>
          </a:prstGeom>
          <a:solidFill>
            <a:srgbClr val="FFE800"/>
          </a:solidFill>
          <a:ln w="38100"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HRP2 positive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154314F-21AB-495A-B4AD-78EB4FDC3FBB}"/>
              </a:ext>
            </a:extLst>
          </p:cNvPr>
          <p:cNvCxnSpPr>
            <a:stCxn id="6" idx="0"/>
            <a:endCxn id="4" idx="0"/>
          </p:cNvCxnSpPr>
          <p:nvPr/>
        </p:nvCxnSpPr>
        <p:spPr>
          <a:xfrm rot="16200000" flipV="1">
            <a:off x="6087126" y="-117902"/>
            <a:ext cx="9525" cy="4987637"/>
          </a:xfrm>
          <a:prstGeom prst="bentConnector3">
            <a:avLst>
              <a:gd name="adj1" fmla="val 11023528"/>
            </a:avLst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6D66D5-445E-45F8-83E1-7F4B87780F17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448179" y="1694931"/>
            <a:ext cx="784081" cy="913563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D2DB59-9832-4375-A86B-C1AF0F788BA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448179" y="2306086"/>
            <a:ext cx="784081" cy="30240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8D6AFA-33CC-4F4B-9103-E96A242F29B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412785" y="2819133"/>
            <a:ext cx="819475" cy="1457439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677600-9CBA-42A5-8246-AA98C280CAA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4448179" y="2608492"/>
            <a:ext cx="784081" cy="30874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95131E-50A6-4993-A4D5-97CD98D06FB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12785" y="2819136"/>
            <a:ext cx="819475" cy="1991065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F40853-D434-4330-B736-05CD8AE2AB9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937235" y="4491851"/>
            <a:ext cx="788843" cy="50297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9EBC48-E0FE-4D66-979B-1A16F30E7384}"/>
              </a:ext>
            </a:extLst>
          </p:cNvPr>
          <p:cNvCxnSpPr>
            <a:cxnSpLocks/>
          </p:cNvCxnSpPr>
          <p:nvPr/>
        </p:nvCxnSpPr>
        <p:spPr>
          <a:xfrm>
            <a:off x="6941998" y="1515165"/>
            <a:ext cx="784081" cy="913563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4270CC-466D-4965-BEE3-008F2B20BE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941998" y="3722712"/>
            <a:ext cx="784081" cy="819432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A94AC2-D00C-4746-9069-FF0B6AF5C81B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6087128" y="3149818"/>
            <a:ext cx="4763" cy="141430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084E3A-424B-4667-BAC8-81C8253B607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V="1">
            <a:off x="6087125" y="1927506"/>
            <a:ext cx="0" cy="146006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812050-37B9-449E-B0BF-6E2DF03D0682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flipV="1">
            <a:off x="8580943" y="2841070"/>
            <a:ext cx="0" cy="1468502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D22961-D6C0-4034-A948-ABABE8CEEAF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946759" y="4542146"/>
            <a:ext cx="779318" cy="458091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0FBF29-0DD8-42BD-855A-700F532BC535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6941998" y="1694931"/>
            <a:ext cx="784081" cy="913563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F236FC-E57B-4796-856F-EC757606E4F9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6941998" y="2306086"/>
            <a:ext cx="784081" cy="30240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6FE333-6E92-4A1A-9A9D-C43591F8241A}"/>
              </a:ext>
            </a:extLst>
          </p:cNvPr>
          <p:cNvCxnSpPr>
            <a:cxnSpLocks/>
          </p:cNvCxnSpPr>
          <p:nvPr/>
        </p:nvCxnSpPr>
        <p:spPr>
          <a:xfrm>
            <a:off x="5889908" y="3152952"/>
            <a:ext cx="4763" cy="141430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1FF57D-9640-4332-9B4E-F707B0A496FB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6087125" y="2538661"/>
            <a:ext cx="0" cy="146006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016FF3-E63D-41E2-A216-EBA9D05E0DCB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>
            <a:off x="6941998" y="2608492"/>
            <a:ext cx="784081" cy="30874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654648-E2D1-45D1-A244-DA563D81A727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6941994" y="2826263"/>
            <a:ext cx="837171" cy="1450310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CCCA24-DDD8-4031-8EB8-7B0EFD58AEF5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941993" y="2840394"/>
            <a:ext cx="819474" cy="1969807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CE542C-DCFB-441C-B15F-25DF9D144E55}"/>
              </a:ext>
            </a:extLst>
          </p:cNvPr>
          <p:cNvSpPr/>
          <p:nvPr/>
        </p:nvSpPr>
        <p:spPr>
          <a:xfrm flipH="1">
            <a:off x="5189651" y="1867887"/>
            <a:ext cx="37922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F00C04E-252D-47C3-9176-637776C1E6AB}"/>
              </a:ext>
            </a:extLst>
          </p:cNvPr>
          <p:cNvSpPr/>
          <p:nvPr/>
        </p:nvSpPr>
        <p:spPr>
          <a:xfrm flipH="1">
            <a:off x="5189654" y="2474205"/>
            <a:ext cx="34289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39877F2-9623-427A-8EDF-DDB54E2D69B6}"/>
              </a:ext>
            </a:extLst>
          </p:cNvPr>
          <p:cNvSpPr/>
          <p:nvPr/>
        </p:nvSpPr>
        <p:spPr>
          <a:xfrm flipH="1">
            <a:off x="5063807" y="1857650"/>
            <a:ext cx="170069" cy="983418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8FB074C-F9D6-4C29-9CA1-E3FC4D1922FF}"/>
              </a:ext>
            </a:extLst>
          </p:cNvPr>
          <p:cNvSpPr/>
          <p:nvPr/>
        </p:nvSpPr>
        <p:spPr>
          <a:xfrm flipH="1">
            <a:off x="4880517" y="1849113"/>
            <a:ext cx="348950" cy="2538470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DCEDA01-71EB-4B80-ADA2-92F483D22690}"/>
              </a:ext>
            </a:extLst>
          </p:cNvPr>
          <p:cNvSpPr/>
          <p:nvPr/>
        </p:nvSpPr>
        <p:spPr>
          <a:xfrm flipH="1">
            <a:off x="4695860" y="1870476"/>
            <a:ext cx="541158" cy="3074739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07E7C06-007C-4C40-8C87-E7E8F192D198}"/>
              </a:ext>
            </a:extLst>
          </p:cNvPr>
          <p:cNvSpPr/>
          <p:nvPr/>
        </p:nvSpPr>
        <p:spPr>
          <a:xfrm flipH="1">
            <a:off x="4954710" y="2477147"/>
            <a:ext cx="285103" cy="1603367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1C8F7BD-E337-4F36-924B-EB289ACFB32F}"/>
              </a:ext>
            </a:extLst>
          </p:cNvPr>
          <p:cNvSpPr/>
          <p:nvPr/>
        </p:nvSpPr>
        <p:spPr>
          <a:xfrm flipH="1">
            <a:off x="4842580" y="2497449"/>
            <a:ext cx="399205" cy="2100771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FFE8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D2E346-85B8-4E6E-8C1F-500AC1449B7E}"/>
              </a:ext>
            </a:extLst>
          </p:cNvPr>
          <p:cNvCxnSpPr/>
          <p:nvPr/>
        </p:nvCxnSpPr>
        <p:spPr>
          <a:xfrm flipV="1">
            <a:off x="4457704" y="1694931"/>
            <a:ext cx="784081" cy="913563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C9EFF7B-F2D6-4C7D-8E44-3B468CCD80CF}"/>
              </a:ext>
            </a:extLst>
          </p:cNvPr>
          <p:cNvCxnSpPr>
            <a:cxnSpLocks/>
          </p:cNvCxnSpPr>
          <p:nvPr/>
        </p:nvCxnSpPr>
        <p:spPr>
          <a:xfrm flipV="1">
            <a:off x="4457704" y="2306086"/>
            <a:ext cx="784081" cy="30240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5FC592-47F6-4B81-BED8-B7308B485E98}"/>
              </a:ext>
            </a:extLst>
          </p:cNvPr>
          <p:cNvCxnSpPr>
            <a:cxnSpLocks/>
          </p:cNvCxnSpPr>
          <p:nvPr/>
        </p:nvCxnSpPr>
        <p:spPr>
          <a:xfrm>
            <a:off x="4457704" y="2608492"/>
            <a:ext cx="784081" cy="308748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8E7025-AB96-4E21-833B-F37A32337EFC}"/>
              </a:ext>
            </a:extLst>
          </p:cNvPr>
          <p:cNvCxnSpPr>
            <a:cxnSpLocks/>
          </p:cNvCxnSpPr>
          <p:nvPr/>
        </p:nvCxnSpPr>
        <p:spPr>
          <a:xfrm>
            <a:off x="4422310" y="2819136"/>
            <a:ext cx="819475" cy="1991065"/>
          </a:xfrm>
          <a:prstGeom prst="straightConnector1">
            <a:avLst/>
          </a:prstGeom>
          <a:ln w="38100">
            <a:solidFill>
              <a:srgbClr val="FFE8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itle 31">
            <a:extLst>
              <a:ext uri="{FF2B5EF4-FFF2-40B4-BE49-F238E27FC236}">
                <a16:creationId xmlns:a16="http://schemas.microsoft.com/office/drawing/2014/main" id="{2BA73703-0BC5-4CC1-8684-D1082C459DB3}"/>
              </a:ext>
            </a:extLst>
          </p:cNvPr>
          <p:cNvSpPr txBox="1">
            <a:spLocks/>
          </p:cNvSpPr>
          <p:nvPr/>
        </p:nvSpPr>
        <p:spPr>
          <a:xfrm>
            <a:off x="2781300" y="5525622"/>
            <a:ext cx="6858000" cy="58374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100" b="1" dirty="0">
                <a:solidFill>
                  <a:schemeClr val="bg1"/>
                </a:solidFill>
              </a:rPr>
              <a:t>the model combines all these processes in one framework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747EC7-DE74-49C1-A8B4-B47D1E44FAA9}"/>
              </a:ext>
            </a:extLst>
          </p:cNvPr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E800"/>
                </a:solidFill>
              </a:rPr>
              <a:t>Plasmodium falciparum</a:t>
            </a:r>
          </a:p>
        </p:txBody>
      </p:sp>
    </p:spTree>
    <p:extLst>
      <p:ext uri="{BB962C8B-B14F-4D97-AF65-F5344CB8AC3E}">
        <p14:creationId xmlns:p14="http://schemas.microsoft.com/office/powerpoint/2010/main" val="3405628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2716881" y="2257947"/>
            <a:ext cx="3333404" cy="2140527"/>
          </a:xfrm>
          <a:prstGeom prst="roundRect">
            <a:avLst/>
          </a:prstGeom>
          <a:solidFill>
            <a:srgbClr val="FFE800">
              <a:alpha val="50196"/>
            </a:srgbClr>
          </a:solidFill>
          <a:ln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/>
          <p:cNvCxnSpPr/>
          <p:nvPr/>
        </p:nvCxnSpPr>
        <p:spPr>
          <a:xfrm>
            <a:off x="-1156915" y="2878869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/>
          <p:cNvSpPr/>
          <p:nvPr/>
        </p:nvSpPr>
        <p:spPr>
          <a:xfrm>
            <a:off x="6141720" y="2255109"/>
            <a:ext cx="3333404" cy="2111432"/>
          </a:xfrm>
          <a:prstGeom prst="roundRect">
            <a:avLst/>
          </a:prstGeom>
          <a:solidFill>
            <a:srgbClr val="01AB8B">
              <a:alpha val="50196"/>
            </a:srgbClr>
          </a:solidFill>
          <a:ln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AB8B"/>
                </a:solidFill>
              </a:rPr>
              <a:t>?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3098449" y="7147229"/>
            <a:ext cx="0" cy="7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2CB141A-7874-4127-80B5-002AA13791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570" y="2539098"/>
            <a:ext cx="3205737" cy="184275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C29AB47-BBFA-4634-87FE-772EDF238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30" y="2301845"/>
            <a:ext cx="1275782" cy="216806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7E4C389-5487-4D24-B4F5-9C89C054B51E}"/>
              </a:ext>
            </a:extLst>
          </p:cNvPr>
          <p:cNvSpPr txBox="1"/>
          <p:nvPr/>
        </p:nvSpPr>
        <p:spPr>
          <a:xfrm>
            <a:off x="2946348" y="2313556"/>
            <a:ext cx="4948238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95" b="1" i="1" dirty="0">
                <a:solidFill>
                  <a:srgbClr val="FFE800"/>
                </a:solidFill>
              </a:rPr>
              <a:t>Plasmodium falciparum</a:t>
            </a:r>
          </a:p>
        </p:txBody>
      </p:sp>
      <p:sp>
        <p:nvSpPr>
          <p:cNvPr id="110" name="Title 31">
            <a:extLst>
              <a:ext uri="{FF2B5EF4-FFF2-40B4-BE49-F238E27FC236}">
                <a16:creationId xmlns:a16="http://schemas.microsoft.com/office/drawing/2014/main" id="{06D282D4-CC60-4634-9E66-0E6A777949E1}"/>
              </a:ext>
            </a:extLst>
          </p:cNvPr>
          <p:cNvSpPr txBox="1">
            <a:spLocks/>
          </p:cNvSpPr>
          <p:nvPr/>
        </p:nvSpPr>
        <p:spPr>
          <a:xfrm>
            <a:off x="2667000" y="5411322"/>
            <a:ext cx="6858000" cy="583749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100" dirty="0"/>
              <a:t>but the Asia-Pacific has two major malaria species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145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  <p:bldP spid="1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01AB8B"/>
          </a:solidFill>
          <a:ln w="38100"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non-immune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1AB8B"/>
                </a:solidFill>
              </a:rPr>
              <a:t>Plasmodium vivax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2667002" y="5411322"/>
            <a:ext cx="7969624" cy="58374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100" b="1" dirty="0">
                <a:solidFill>
                  <a:schemeClr val="bg1"/>
                </a:solidFill>
              </a:rPr>
              <a:t>The model for </a:t>
            </a:r>
            <a:r>
              <a:rPr lang="en-US" sz="2100" b="1" i="1" dirty="0">
                <a:solidFill>
                  <a:schemeClr val="bg1"/>
                </a:solidFill>
              </a:rPr>
              <a:t>P. vivax </a:t>
            </a:r>
            <a:r>
              <a:rPr lang="en-US" sz="2100" b="1" dirty="0">
                <a:solidFill>
                  <a:schemeClr val="bg1"/>
                </a:solidFill>
              </a:rPr>
              <a:t>is different from the model for </a:t>
            </a:r>
            <a:r>
              <a:rPr lang="en-US" sz="2100" b="1" i="1" dirty="0">
                <a:solidFill>
                  <a:schemeClr val="bg1"/>
                </a:solidFill>
              </a:rPr>
              <a:t>P. falciparum</a:t>
            </a:r>
          </a:p>
        </p:txBody>
      </p:sp>
      <p:sp>
        <p:nvSpPr>
          <p:cNvPr id="65" name="Rectangle: Rounded Corners 64"/>
          <p:cNvSpPr/>
          <p:nvPr/>
        </p:nvSpPr>
        <p:spPr>
          <a:xfrm>
            <a:off x="5232258" y="2073509"/>
            <a:ext cx="1709738" cy="465150"/>
          </a:xfrm>
          <a:prstGeom prst="roundRect">
            <a:avLst/>
          </a:prstGeom>
          <a:solidFill>
            <a:srgbClr val="01AB8B"/>
          </a:solidFill>
          <a:ln w="38100"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asymptomatic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66" name="Rectangle: Rounded Corners 65"/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01AB8B"/>
          </a:solidFill>
          <a:ln w="38100"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Uninfected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immune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232258" y="1462354"/>
            <a:ext cx="1709738" cy="465150"/>
          </a:xfrm>
          <a:prstGeom prst="roundRect">
            <a:avLst/>
          </a:prstGeom>
          <a:solidFill>
            <a:srgbClr val="01AB8B"/>
          </a:solidFill>
          <a:ln w="38100"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Sub-microscopic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232258" y="2684665"/>
            <a:ext cx="1709738" cy="465150"/>
          </a:xfrm>
          <a:prstGeom prst="roundRect">
            <a:avLst/>
          </a:prstGeom>
          <a:solidFill>
            <a:srgbClr val="01AB8B"/>
          </a:solidFill>
          <a:ln w="38100"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clinical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237020" y="3291245"/>
            <a:ext cx="1709738" cy="465150"/>
          </a:xfrm>
          <a:prstGeom prst="roundRect">
            <a:avLst/>
          </a:prstGeom>
          <a:solidFill>
            <a:srgbClr val="01AB8B"/>
          </a:solidFill>
          <a:ln w="38100"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Infected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severe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232258" y="4043995"/>
            <a:ext cx="1709738" cy="465150"/>
          </a:xfrm>
          <a:prstGeom prst="roundRect">
            <a:avLst/>
          </a:prstGeom>
          <a:solidFill>
            <a:srgbClr val="01AB8B"/>
          </a:solidFill>
          <a:ln w="38100"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Treated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reported</a:t>
            </a:r>
            <a:endParaRPr lang="en-US" b="1" dirty="0">
              <a:solidFill>
                <a:srgbClr val="002147"/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232258" y="4577621"/>
            <a:ext cx="1709738" cy="465150"/>
          </a:xfrm>
          <a:prstGeom prst="roundRect">
            <a:avLst/>
          </a:prstGeom>
          <a:solidFill>
            <a:srgbClr val="01AB8B"/>
          </a:solidFill>
          <a:ln w="38100"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Treated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unreported</a:t>
            </a:r>
            <a:endParaRPr lang="en-US" b="1" dirty="0">
              <a:solidFill>
                <a:srgbClr val="002147"/>
              </a:solidFill>
            </a:endParaRPr>
          </a:p>
        </p:txBody>
      </p:sp>
      <p:cxnSp>
        <p:nvCxnSpPr>
          <p:cNvPr id="3" name="Straight Connector 2"/>
          <p:cNvCxnSpPr>
            <a:stCxn id="4" idx="3"/>
            <a:endCxn id="4" idx="3"/>
          </p:cNvCxnSpPr>
          <p:nvPr/>
        </p:nvCxnSpPr>
        <p:spPr>
          <a:xfrm>
            <a:off x="4448175" y="2608492"/>
            <a:ext cx="0" cy="0"/>
          </a:xfrm>
          <a:prstGeom prst="line">
            <a:avLst/>
          </a:prstGeom>
          <a:ln w="38100">
            <a:solidFill>
              <a:srgbClr val="01AB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726076" y="4309569"/>
            <a:ext cx="1709738" cy="465150"/>
          </a:xfrm>
          <a:prstGeom prst="roundRect">
            <a:avLst/>
          </a:prstGeom>
          <a:solidFill>
            <a:srgbClr val="01AB8B"/>
          </a:solidFill>
          <a:ln w="38100"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Hypnozoites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dormant stage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cxnSp>
        <p:nvCxnSpPr>
          <p:cNvPr id="23" name="Connector: Elbow 22"/>
          <p:cNvCxnSpPr>
            <a:stCxn id="66" idx="0"/>
            <a:endCxn id="4" idx="0"/>
          </p:cNvCxnSpPr>
          <p:nvPr/>
        </p:nvCxnSpPr>
        <p:spPr>
          <a:xfrm rot="16200000" flipV="1">
            <a:off x="6087126" y="-117902"/>
            <a:ext cx="9525" cy="4987637"/>
          </a:xfrm>
          <a:prstGeom prst="bentConnector3">
            <a:avLst>
              <a:gd name="adj1" fmla="val 11023528"/>
            </a:avLst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7" idx="1"/>
          </p:cNvCxnSpPr>
          <p:nvPr/>
        </p:nvCxnSpPr>
        <p:spPr>
          <a:xfrm flipV="1">
            <a:off x="4448179" y="1694931"/>
            <a:ext cx="784081" cy="913563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4" idx="3"/>
            <a:endCxn id="65" idx="1"/>
          </p:cNvCxnSpPr>
          <p:nvPr/>
        </p:nvCxnSpPr>
        <p:spPr>
          <a:xfrm flipV="1">
            <a:off x="4448179" y="2306086"/>
            <a:ext cx="784081" cy="302408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endCxn id="10" idx="1"/>
          </p:cNvCxnSpPr>
          <p:nvPr/>
        </p:nvCxnSpPr>
        <p:spPr>
          <a:xfrm>
            <a:off x="4412785" y="2819133"/>
            <a:ext cx="819475" cy="1457439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4" idx="3"/>
            <a:endCxn id="8" idx="1"/>
          </p:cNvCxnSpPr>
          <p:nvPr/>
        </p:nvCxnSpPr>
        <p:spPr>
          <a:xfrm>
            <a:off x="4448179" y="2608492"/>
            <a:ext cx="784081" cy="308748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endCxn id="11" idx="1"/>
          </p:cNvCxnSpPr>
          <p:nvPr/>
        </p:nvCxnSpPr>
        <p:spPr>
          <a:xfrm>
            <a:off x="4412785" y="2819136"/>
            <a:ext cx="819475" cy="1991065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endCxn id="16" idx="1"/>
          </p:cNvCxnSpPr>
          <p:nvPr/>
        </p:nvCxnSpPr>
        <p:spPr>
          <a:xfrm>
            <a:off x="6937235" y="4491851"/>
            <a:ext cx="788843" cy="50297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6941998" y="1515165"/>
            <a:ext cx="784081" cy="913563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endCxn id="16" idx="1"/>
          </p:cNvCxnSpPr>
          <p:nvPr/>
        </p:nvCxnSpPr>
        <p:spPr>
          <a:xfrm>
            <a:off x="6941998" y="3722712"/>
            <a:ext cx="784081" cy="819432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9" idx="0"/>
            <a:endCxn id="8" idx="2"/>
          </p:cNvCxnSpPr>
          <p:nvPr/>
        </p:nvCxnSpPr>
        <p:spPr>
          <a:xfrm flipH="1" flipV="1">
            <a:off x="6087128" y="3149818"/>
            <a:ext cx="4763" cy="141430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65" idx="0"/>
            <a:endCxn id="7" idx="2"/>
          </p:cNvCxnSpPr>
          <p:nvPr/>
        </p:nvCxnSpPr>
        <p:spPr>
          <a:xfrm flipV="1">
            <a:off x="6087125" y="1927506"/>
            <a:ext cx="0" cy="146006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16" idx="0"/>
            <a:endCxn id="66" idx="2"/>
          </p:cNvCxnSpPr>
          <p:nvPr/>
        </p:nvCxnSpPr>
        <p:spPr>
          <a:xfrm flipV="1">
            <a:off x="8580943" y="2841070"/>
            <a:ext cx="0" cy="1468502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endCxn id="16" idx="1"/>
          </p:cNvCxnSpPr>
          <p:nvPr/>
        </p:nvCxnSpPr>
        <p:spPr>
          <a:xfrm flipV="1">
            <a:off x="6946759" y="4542146"/>
            <a:ext cx="779318" cy="458091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/>
            <a:stCxn id="66" idx="1"/>
            <a:endCxn id="7" idx="3"/>
          </p:cNvCxnSpPr>
          <p:nvPr/>
        </p:nvCxnSpPr>
        <p:spPr>
          <a:xfrm flipH="1" flipV="1">
            <a:off x="6941998" y="1694931"/>
            <a:ext cx="784081" cy="913563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stCxn id="66" idx="1"/>
            <a:endCxn id="65" idx="3"/>
          </p:cNvCxnSpPr>
          <p:nvPr/>
        </p:nvCxnSpPr>
        <p:spPr>
          <a:xfrm flipH="1" flipV="1">
            <a:off x="6941998" y="2306086"/>
            <a:ext cx="784081" cy="302408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5889908" y="3152952"/>
            <a:ext cx="4763" cy="141430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stCxn id="8" idx="0"/>
            <a:endCxn id="65" idx="2"/>
          </p:cNvCxnSpPr>
          <p:nvPr/>
        </p:nvCxnSpPr>
        <p:spPr>
          <a:xfrm flipV="1">
            <a:off x="6087125" y="2538661"/>
            <a:ext cx="0" cy="146006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cxnSpLocks/>
            <a:stCxn id="66" idx="1"/>
            <a:endCxn id="8" idx="3"/>
          </p:cNvCxnSpPr>
          <p:nvPr/>
        </p:nvCxnSpPr>
        <p:spPr>
          <a:xfrm flipH="1">
            <a:off x="6941998" y="2608492"/>
            <a:ext cx="784081" cy="308748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/>
            <a:endCxn id="10" idx="3"/>
          </p:cNvCxnSpPr>
          <p:nvPr/>
        </p:nvCxnSpPr>
        <p:spPr>
          <a:xfrm flipH="1">
            <a:off x="6941994" y="2826263"/>
            <a:ext cx="837171" cy="1450310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cxnSpLocks/>
            <a:endCxn id="11" idx="3"/>
          </p:cNvCxnSpPr>
          <p:nvPr/>
        </p:nvCxnSpPr>
        <p:spPr>
          <a:xfrm flipH="1">
            <a:off x="6941993" y="2840394"/>
            <a:ext cx="819474" cy="1969807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/>
          <p:cNvSpPr/>
          <p:nvPr/>
        </p:nvSpPr>
        <p:spPr>
          <a:xfrm flipH="1">
            <a:off x="5189651" y="1867887"/>
            <a:ext cx="37922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noFill/>
          <a:ln w="28575">
            <a:solidFill>
              <a:srgbClr val="01AB8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40" name="Freeform: Shape 39"/>
          <p:cNvSpPr/>
          <p:nvPr/>
        </p:nvSpPr>
        <p:spPr>
          <a:xfrm flipH="1">
            <a:off x="5189654" y="2474205"/>
            <a:ext cx="34289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noFill/>
          <a:ln w="28575">
            <a:solidFill>
              <a:srgbClr val="01AB8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41" name="Freeform: Shape 40"/>
          <p:cNvSpPr/>
          <p:nvPr/>
        </p:nvSpPr>
        <p:spPr>
          <a:xfrm flipH="1">
            <a:off x="5063807" y="1857650"/>
            <a:ext cx="170069" cy="983418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01AB8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42" name="Freeform: Shape 41"/>
          <p:cNvSpPr/>
          <p:nvPr/>
        </p:nvSpPr>
        <p:spPr>
          <a:xfrm flipH="1">
            <a:off x="4880517" y="1849113"/>
            <a:ext cx="348950" cy="2538470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01AB8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43" name="Freeform: Shape 42"/>
          <p:cNvSpPr/>
          <p:nvPr/>
        </p:nvSpPr>
        <p:spPr>
          <a:xfrm flipH="1">
            <a:off x="4695860" y="1870476"/>
            <a:ext cx="541158" cy="3074739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01AB8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44" name="Freeform: Shape 43"/>
          <p:cNvSpPr/>
          <p:nvPr/>
        </p:nvSpPr>
        <p:spPr>
          <a:xfrm flipH="1">
            <a:off x="4954710" y="2477147"/>
            <a:ext cx="285103" cy="1603367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01AB8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sp>
        <p:nvSpPr>
          <p:cNvPr id="45" name="Freeform: Shape 44"/>
          <p:cNvSpPr/>
          <p:nvPr/>
        </p:nvSpPr>
        <p:spPr>
          <a:xfrm flipH="1">
            <a:off x="4842580" y="2497449"/>
            <a:ext cx="399205" cy="2100771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01AB8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2147"/>
              </a:solidFill>
            </a:endParaRPr>
          </a:p>
        </p:txBody>
      </p:sp>
      <p:cxnSp>
        <p:nvCxnSpPr>
          <p:cNvPr id="46" name="Connector: Elbow 45"/>
          <p:cNvCxnSpPr>
            <a:cxnSpLocks/>
            <a:stCxn id="16" idx="2"/>
            <a:endCxn id="4" idx="2"/>
          </p:cNvCxnSpPr>
          <p:nvPr/>
        </p:nvCxnSpPr>
        <p:spPr>
          <a:xfrm rot="5400000" flipH="1">
            <a:off x="5120301" y="1314079"/>
            <a:ext cx="1933652" cy="4987637"/>
          </a:xfrm>
          <a:prstGeom prst="bentConnector3">
            <a:avLst>
              <a:gd name="adj1" fmla="val -23934"/>
            </a:avLst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 flipH="1" flipV="1">
            <a:off x="6946760" y="2497449"/>
            <a:ext cx="1042564" cy="1788402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 flipV="1">
            <a:off x="6946760" y="3104951"/>
            <a:ext cx="1042564" cy="1191444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 flipH="1">
            <a:off x="6946760" y="4313985"/>
            <a:ext cx="797015" cy="586167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H="1">
            <a:off x="6946760" y="4313987"/>
            <a:ext cx="814712" cy="54875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 flipH="1" flipV="1">
            <a:off x="6946759" y="1877771"/>
            <a:ext cx="1047326" cy="2418628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</p:cNvCxnSpPr>
          <p:nvPr/>
        </p:nvCxnSpPr>
        <p:spPr>
          <a:xfrm flipV="1">
            <a:off x="6941994" y="2845835"/>
            <a:ext cx="1543101" cy="2154407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</p:cNvCxnSpPr>
          <p:nvPr/>
        </p:nvCxnSpPr>
        <p:spPr>
          <a:xfrm flipV="1">
            <a:off x="6927787" y="2845832"/>
            <a:ext cx="1444294" cy="1646021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</p:cNvCxnSpPr>
          <p:nvPr/>
        </p:nvCxnSpPr>
        <p:spPr>
          <a:xfrm flipV="1">
            <a:off x="6956865" y="2857046"/>
            <a:ext cx="1295150" cy="865670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6946762" y="1515163"/>
            <a:ext cx="1478899" cy="2783862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604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non-immune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1AB8B"/>
                </a:solidFill>
              </a:rPr>
              <a:t>Plasmodium vivax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2667004" y="5411322"/>
            <a:ext cx="7763435" cy="583749"/>
          </a:xfrm>
          <a:noFill/>
        </p:spPr>
        <p:txBody>
          <a:bodyPr>
            <a:noAutofit/>
          </a:bodyPr>
          <a:lstStyle/>
          <a:p>
            <a:pPr algn="l"/>
            <a:r>
              <a:rPr lang="en-GB" sz="2100" b="1" dirty="0">
                <a:solidFill>
                  <a:schemeClr val="bg1"/>
                </a:solidFill>
              </a:rPr>
              <a:t>recovery may result in the dormant stage (hypnozoites)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65" name="Rectangle: Rounded Corners 64"/>
          <p:cNvSpPr/>
          <p:nvPr/>
        </p:nvSpPr>
        <p:spPr>
          <a:xfrm>
            <a:off x="5232258" y="2073509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asymptomatic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angle: Rounded Corners 65"/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immune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232258" y="1462354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Sub-microscopic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232258" y="2684665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clinical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237020" y="3291245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severe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232258" y="4043995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reported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232258" y="4577621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unreported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stCxn id="4" idx="3"/>
            <a:endCxn id="4" idx="3"/>
          </p:cNvCxnSpPr>
          <p:nvPr/>
        </p:nvCxnSpPr>
        <p:spPr>
          <a:xfrm>
            <a:off x="4448175" y="2608492"/>
            <a:ext cx="0" cy="0"/>
          </a:xfrm>
          <a:prstGeom prst="line">
            <a:avLst/>
          </a:prstGeom>
          <a:ln w="38100">
            <a:solidFill>
              <a:srgbClr val="C1D5C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726076" y="4309569"/>
            <a:ext cx="1709738" cy="465150"/>
          </a:xfrm>
          <a:prstGeom prst="roundRect">
            <a:avLst/>
          </a:prstGeom>
          <a:solidFill>
            <a:srgbClr val="01AB8B"/>
          </a:solidFill>
          <a:ln w="38100"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Hypnozoites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dormant stage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cxnSp>
        <p:nvCxnSpPr>
          <p:cNvPr id="23" name="Connector: Elbow 22"/>
          <p:cNvCxnSpPr>
            <a:stCxn id="66" idx="0"/>
            <a:endCxn id="4" idx="0"/>
          </p:cNvCxnSpPr>
          <p:nvPr/>
        </p:nvCxnSpPr>
        <p:spPr>
          <a:xfrm rot="16200000" flipV="1">
            <a:off x="6087126" y="-117902"/>
            <a:ext cx="9525" cy="4987637"/>
          </a:xfrm>
          <a:prstGeom prst="bentConnector3">
            <a:avLst>
              <a:gd name="adj1" fmla="val 11023528"/>
            </a:avLst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7" idx="1"/>
          </p:cNvCxnSpPr>
          <p:nvPr/>
        </p:nvCxnSpPr>
        <p:spPr>
          <a:xfrm flipV="1">
            <a:off x="4448179" y="1694931"/>
            <a:ext cx="784081" cy="913563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4" idx="3"/>
            <a:endCxn id="65" idx="1"/>
          </p:cNvCxnSpPr>
          <p:nvPr/>
        </p:nvCxnSpPr>
        <p:spPr>
          <a:xfrm flipV="1">
            <a:off x="4448179" y="2306086"/>
            <a:ext cx="784081" cy="302408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endCxn id="10" idx="1"/>
          </p:cNvCxnSpPr>
          <p:nvPr/>
        </p:nvCxnSpPr>
        <p:spPr>
          <a:xfrm>
            <a:off x="4412785" y="2819133"/>
            <a:ext cx="819475" cy="1457439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4" idx="3"/>
            <a:endCxn id="8" idx="1"/>
          </p:cNvCxnSpPr>
          <p:nvPr/>
        </p:nvCxnSpPr>
        <p:spPr>
          <a:xfrm>
            <a:off x="4448179" y="2608492"/>
            <a:ext cx="784081" cy="308748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endCxn id="11" idx="1"/>
          </p:cNvCxnSpPr>
          <p:nvPr/>
        </p:nvCxnSpPr>
        <p:spPr>
          <a:xfrm>
            <a:off x="4412785" y="2819136"/>
            <a:ext cx="819475" cy="1991065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9" idx="0"/>
            <a:endCxn id="8" idx="2"/>
          </p:cNvCxnSpPr>
          <p:nvPr/>
        </p:nvCxnSpPr>
        <p:spPr>
          <a:xfrm flipH="1" flipV="1">
            <a:off x="6087128" y="3149818"/>
            <a:ext cx="4763" cy="141430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65" idx="0"/>
            <a:endCxn id="7" idx="2"/>
          </p:cNvCxnSpPr>
          <p:nvPr/>
        </p:nvCxnSpPr>
        <p:spPr>
          <a:xfrm flipV="1">
            <a:off x="6087125" y="1927506"/>
            <a:ext cx="0" cy="146006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16" idx="0"/>
            <a:endCxn id="66" idx="2"/>
          </p:cNvCxnSpPr>
          <p:nvPr/>
        </p:nvCxnSpPr>
        <p:spPr>
          <a:xfrm flipV="1">
            <a:off x="8580943" y="2841070"/>
            <a:ext cx="0" cy="1468502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endCxn id="16" idx="1"/>
          </p:cNvCxnSpPr>
          <p:nvPr/>
        </p:nvCxnSpPr>
        <p:spPr>
          <a:xfrm flipV="1">
            <a:off x="6946759" y="4542146"/>
            <a:ext cx="779318" cy="458091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/>
            <a:stCxn id="66" idx="1"/>
            <a:endCxn id="7" idx="3"/>
          </p:cNvCxnSpPr>
          <p:nvPr/>
        </p:nvCxnSpPr>
        <p:spPr>
          <a:xfrm flipH="1" flipV="1">
            <a:off x="6941998" y="1694931"/>
            <a:ext cx="784081" cy="913563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stCxn id="66" idx="1"/>
            <a:endCxn id="65" idx="3"/>
          </p:cNvCxnSpPr>
          <p:nvPr/>
        </p:nvCxnSpPr>
        <p:spPr>
          <a:xfrm flipH="1" flipV="1">
            <a:off x="6941998" y="2306086"/>
            <a:ext cx="784081" cy="302408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5889908" y="3152952"/>
            <a:ext cx="4763" cy="141430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stCxn id="8" idx="0"/>
            <a:endCxn id="65" idx="2"/>
          </p:cNvCxnSpPr>
          <p:nvPr/>
        </p:nvCxnSpPr>
        <p:spPr>
          <a:xfrm flipV="1">
            <a:off x="6087125" y="2538661"/>
            <a:ext cx="0" cy="146006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cxnSpLocks/>
            <a:stCxn id="66" idx="1"/>
            <a:endCxn id="8" idx="3"/>
          </p:cNvCxnSpPr>
          <p:nvPr/>
        </p:nvCxnSpPr>
        <p:spPr>
          <a:xfrm flipH="1">
            <a:off x="6941998" y="2608492"/>
            <a:ext cx="784081" cy="308748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/>
            <a:endCxn id="10" idx="3"/>
          </p:cNvCxnSpPr>
          <p:nvPr/>
        </p:nvCxnSpPr>
        <p:spPr>
          <a:xfrm flipH="1">
            <a:off x="6941994" y="2826263"/>
            <a:ext cx="837171" cy="1450310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cxnSpLocks/>
            <a:endCxn id="11" idx="3"/>
          </p:cNvCxnSpPr>
          <p:nvPr/>
        </p:nvCxnSpPr>
        <p:spPr>
          <a:xfrm flipH="1">
            <a:off x="6941993" y="2840394"/>
            <a:ext cx="819474" cy="1969807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/>
          <p:cNvSpPr/>
          <p:nvPr/>
        </p:nvSpPr>
        <p:spPr>
          <a:xfrm flipH="1">
            <a:off x="5189651" y="1867887"/>
            <a:ext cx="37922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Freeform: Shape 39"/>
          <p:cNvSpPr/>
          <p:nvPr/>
        </p:nvSpPr>
        <p:spPr>
          <a:xfrm flipH="1">
            <a:off x="5189654" y="2474205"/>
            <a:ext cx="34289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Freeform: Shape 40"/>
          <p:cNvSpPr/>
          <p:nvPr/>
        </p:nvSpPr>
        <p:spPr>
          <a:xfrm flipH="1">
            <a:off x="5063807" y="1857650"/>
            <a:ext cx="170069" cy="983418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Freeform: Shape 41"/>
          <p:cNvSpPr/>
          <p:nvPr/>
        </p:nvSpPr>
        <p:spPr>
          <a:xfrm flipH="1">
            <a:off x="4880517" y="1849113"/>
            <a:ext cx="348950" cy="2538470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Freeform: Shape 42"/>
          <p:cNvSpPr/>
          <p:nvPr/>
        </p:nvSpPr>
        <p:spPr>
          <a:xfrm flipH="1">
            <a:off x="4695860" y="1870476"/>
            <a:ext cx="541158" cy="3074739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Freeform: Shape 43"/>
          <p:cNvSpPr/>
          <p:nvPr/>
        </p:nvSpPr>
        <p:spPr>
          <a:xfrm flipH="1">
            <a:off x="4954710" y="2477147"/>
            <a:ext cx="285103" cy="1603367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Freeform: Shape 44"/>
          <p:cNvSpPr/>
          <p:nvPr/>
        </p:nvSpPr>
        <p:spPr>
          <a:xfrm flipH="1">
            <a:off x="4842580" y="2497449"/>
            <a:ext cx="399205" cy="2100771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6" name="Connector: Elbow 45"/>
          <p:cNvCxnSpPr>
            <a:cxnSpLocks/>
            <a:stCxn id="16" idx="2"/>
            <a:endCxn id="4" idx="2"/>
          </p:cNvCxnSpPr>
          <p:nvPr/>
        </p:nvCxnSpPr>
        <p:spPr>
          <a:xfrm rot="5400000" flipH="1">
            <a:off x="5120301" y="1314079"/>
            <a:ext cx="1933652" cy="4987637"/>
          </a:xfrm>
          <a:prstGeom prst="bentConnector3">
            <a:avLst>
              <a:gd name="adj1" fmla="val -23934"/>
            </a:avLst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 flipH="1" flipV="1">
            <a:off x="6946760" y="2497449"/>
            <a:ext cx="1042564" cy="1788402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 flipV="1">
            <a:off x="6946760" y="3104951"/>
            <a:ext cx="1042564" cy="1191444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 flipH="1">
            <a:off x="6946760" y="4313985"/>
            <a:ext cx="797015" cy="586167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H="1">
            <a:off x="6946760" y="4313987"/>
            <a:ext cx="814712" cy="54875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 flipH="1" flipV="1">
            <a:off x="6946759" y="1877771"/>
            <a:ext cx="1047326" cy="2418628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endCxn id="16" idx="1"/>
          </p:cNvCxnSpPr>
          <p:nvPr/>
        </p:nvCxnSpPr>
        <p:spPr>
          <a:xfrm>
            <a:off x="6937235" y="4491851"/>
            <a:ext cx="788843" cy="50297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6941998" y="1515165"/>
            <a:ext cx="784081" cy="913563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endCxn id="16" idx="1"/>
          </p:cNvCxnSpPr>
          <p:nvPr/>
        </p:nvCxnSpPr>
        <p:spPr>
          <a:xfrm>
            <a:off x="6941998" y="3722712"/>
            <a:ext cx="784081" cy="819432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</p:cNvCxnSpPr>
          <p:nvPr/>
        </p:nvCxnSpPr>
        <p:spPr>
          <a:xfrm flipV="1">
            <a:off x="6941994" y="2845835"/>
            <a:ext cx="1543101" cy="2154407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</p:cNvCxnSpPr>
          <p:nvPr/>
        </p:nvCxnSpPr>
        <p:spPr>
          <a:xfrm flipV="1">
            <a:off x="6927787" y="2845832"/>
            <a:ext cx="1444294" cy="1646021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</p:cNvCxnSpPr>
          <p:nvPr/>
        </p:nvCxnSpPr>
        <p:spPr>
          <a:xfrm flipV="1">
            <a:off x="6956865" y="2857046"/>
            <a:ext cx="1295150" cy="865670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6946762" y="1515163"/>
            <a:ext cx="1478899" cy="2783862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73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738439" y="2375917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non-immune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283" y="791995"/>
            <a:ext cx="494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1AB8B"/>
                </a:solidFill>
              </a:rPr>
              <a:t>Plasmodium vivax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2667004" y="5411322"/>
            <a:ext cx="7835153" cy="583749"/>
          </a:xfrm>
          <a:noFill/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GB" sz="2100" b="1" dirty="0">
                <a:solidFill>
                  <a:schemeClr val="bg1"/>
                </a:solidFill>
              </a:rPr>
              <a:t>hypnozoites are a source of relapse months after the initial infection</a:t>
            </a:r>
          </a:p>
        </p:txBody>
      </p:sp>
      <p:sp>
        <p:nvSpPr>
          <p:cNvPr id="65" name="Rectangle: Rounded Corners 64"/>
          <p:cNvSpPr/>
          <p:nvPr/>
        </p:nvSpPr>
        <p:spPr>
          <a:xfrm>
            <a:off x="5232258" y="2073509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asymptomatic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angle: Rounded Corners 65"/>
          <p:cNvSpPr/>
          <p:nvPr/>
        </p:nvSpPr>
        <p:spPr>
          <a:xfrm>
            <a:off x="7726076" y="2375917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immune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232258" y="1462354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Sub-microscopic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232258" y="2684665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clinical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237020" y="3291245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Infected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severe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232258" y="4043995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reported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232258" y="4577621"/>
            <a:ext cx="1709738" cy="465150"/>
          </a:xfrm>
          <a:prstGeom prst="roundRect">
            <a:avLst/>
          </a:prstGeom>
          <a:solidFill>
            <a:srgbClr val="C1D5CB"/>
          </a:solidFill>
          <a:ln w="38100">
            <a:solidFill>
              <a:srgbClr val="C1D5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Treated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unreported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stCxn id="4" idx="3"/>
            <a:endCxn id="4" idx="3"/>
          </p:cNvCxnSpPr>
          <p:nvPr/>
        </p:nvCxnSpPr>
        <p:spPr>
          <a:xfrm>
            <a:off x="4448175" y="2608492"/>
            <a:ext cx="0" cy="0"/>
          </a:xfrm>
          <a:prstGeom prst="line">
            <a:avLst/>
          </a:prstGeom>
          <a:ln w="38100">
            <a:solidFill>
              <a:srgbClr val="C1D5C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726076" y="4309569"/>
            <a:ext cx="1709738" cy="465150"/>
          </a:xfrm>
          <a:prstGeom prst="roundRect">
            <a:avLst/>
          </a:prstGeom>
          <a:solidFill>
            <a:srgbClr val="01AB8B"/>
          </a:solidFill>
          <a:ln w="38100"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147"/>
                </a:solidFill>
              </a:rPr>
              <a:t>Hypnozoites</a:t>
            </a:r>
            <a:endParaRPr lang="en-US" sz="2100" b="1" dirty="0">
              <a:solidFill>
                <a:srgbClr val="002147"/>
              </a:solidFill>
            </a:endParaRPr>
          </a:p>
          <a:p>
            <a:pPr algn="ctr"/>
            <a:r>
              <a:rPr lang="en-US" sz="1500" b="1" dirty="0">
                <a:solidFill>
                  <a:srgbClr val="002147"/>
                </a:solidFill>
              </a:rPr>
              <a:t>dormant stage</a:t>
            </a:r>
            <a:endParaRPr lang="en-US" sz="2100" b="1" dirty="0">
              <a:solidFill>
                <a:srgbClr val="002147"/>
              </a:solidFill>
            </a:endParaRPr>
          </a:p>
        </p:txBody>
      </p:sp>
      <p:cxnSp>
        <p:nvCxnSpPr>
          <p:cNvPr id="23" name="Connector: Elbow 22"/>
          <p:cNvCxnSpPr>
            <a:stCxn id="66" idx="0"/>
            <a:endCxn id="4" idx="0"/>
          </p:cNvCxnSpPr>
          <p:nvPr/>
        </p:nvCxnSpPr>
        <p:spPr>
          <a:xfrm rot="16200000" flipV="1">
            <a:off x="6087126" y="-117902"/>
            <a:ext cx="9525" cy="4987637"/>
          </a:xfrm>
          <a:prstGeom prst="bentConnector3">
            <a:avLst>
              <a:gd name="adj1" fmla="val 11023528"/>
            </a:avLst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7" idx="1"/>
          </p:cNvCxnSpPr>
          <p:nvPr/>
        </p:nvCxnSpPr>
        <p:spPr>
          <a:xfrm flipV="1">
            <a:off x="4448179" y="1694931"/>
            <a:ext cx="784081" cy="913563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4" idx="3"/>
            <a:endCxn id="65" idx="1"/>
          </p:cNvCxnSpPr>
          <p:nvPr/>
        </p:nvCxnSpPr>
        <p:spPr>
          <a:xfrm flipV="1">
            <a:off x="4448179" y="2306086"/>
            <a:ext cx="784081" cy="302408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endCxn id="10" idx="1"/>
          </p:cNvCxnSpPr>
          <p:nvPr/>
        </p:nvCxnSpPr>
        <p:spPr>
          <a:xfrm>
            <a:off x="4412785" y="2819133"/>
            <a:ext cx="819475" cy="1457439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4" idx="3"/>
            <a:endCxn id="8" idx="1"/>
          </p:cNvCxnSpPr>
          <p:nvPr/>
        </p:nvCxnSpPr>
        <p:spPr>
          <a:xfrm>
            <a:off x="4448179" y="2608492"/>
            <a:ext cx="784081" cy="308748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endCxn id="11" idx="1"/>
          </p:cNvCxnSpPr>
          <p:nvPr/>
        </p:nvCxnSpPr>
        <p:spPr>
          <a:xfrm>
            <a:off x="4412785" y="2819136"/>
            <a:ext cx="819475" cy="1991065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endCxn id="16" idx="1"/>
          </p:cNvCxnSpPr>
          <p:nvPr/>
        </p:nvCxnSpPr>
        <p:spPr>
          <a:xfrm>
            <a:off x="6937235" y="4491851"/>
            <a:ext cx="788843" cy="50297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6941998" y="1515165"/>
            <a:ext cx="784081" cy="913563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endCxn id="16" idx="1"/>
          </p:cNvCxnSpPr>
          <p:nvPr/>
        </p:nvCxnSpPr>
        <p:spPr>
          <a:xfrm>
            <a:off x="6941998" y="3722712"/>
            <a:ext cx="784081" cy="819432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9" idx="0"/>
            <a:endCxn id="8" idx="2"/>
          </p:cNvCxnSpPr>
          <p:nvPr/>
        </p:nvCxnSpPr>
        <p:spPr>
          <a:xfrm flipH="1" flipV="1">
            <a:off x="6087128" y="3149818"/>
            <a:ext cx="4763" cy="141430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65" idx="0"/>
            <a:endCxn id="7" idx="2"/>
          </p:cNvCxnSpPr>
          <p:nvPr/>
        </p:nvCxnSpPr>
        <p:spPr>
          <a:xfrm flipV="1">
            <a:off x="6087125" y="1927506"/>
            <a:ext cx="0" cy="146006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16" idx="0"/>
            <a:endCxn id="66" idx="2"/>
          </p:cNvCxnSpPr>
          <p:nvPr/>
        </p:nvCxnSpPr>
        <p:spPr>
          <a:xfrm flipV="1">
            <a:off x="8580943" y="2841070"/>
            <a:ext cx="0" cy="1468502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endCxn id="16" idx="1"/>
          </p:cNvCxnSpPr>
          <p:nvPr/>
        </p:nvCxnSpPr>
        <p:spPr>
          <a:xfrm flipV="1">
            <a:off x="6946759" y="4542146"/>
            <a:ext cx="779318" cy="458091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/>
            <a:stCxn id="66" idx="1"/>
            <a:endCxn id="7" idx="3"/>
          </p:cNvCxnSpPr>
          <p:nvPr/>
        </p:nvCxnSpPr>
        <p:spPr>
          <a:xfrm flipH="1" flipV="1">
            <a:off x="6941998" y="1694931"/>
            <a:ext cx="784081" cy="913563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stCxn id="66" idx="1"/>
            <a:endCxn id="65" idx="3"/>
          </p:cNvCxnSpPr>
          <p:nvPr/>
        </p:nvCxnSpPr>
        <p:spPr>
          <a:xfrm flipH="1" flipV="1">
            <a:off x="6941998" y="2306086"/>
            <a:ext cx="784081" cy="302408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5889908" y="3152952"/>
            <a:ext cx="4763" cy="141430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stCxn id="8" idx="0"/>
            <a:endCxn id="65" idx="2"/>
          </p:cNvCxnSpPr>
          <p:nvPr/>
        </p:nvCxnSpPr>
        <p:spPr>
          <a:xfrm flipV="1">
            <a:off x="6087125" y="2538661"/>
            <a:ext cx="0" cy="146006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cxnSpLocks/>
            <a:stCxn id="66" idx="1"/>
            <a:endCxn id="8" idx="3"/>
          </p:cNvCxnSpPr>
          <p:nvPr/>
        </p:nvCxnSpPr>
        <p:spPr>
          <a:xfrm flipH="1">
            <a:off x="6941998" y="2608492"/>
            <a:ext cx="784081" cy="308748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/>
            <a:endCxn id="10" idx="3"/>
          </p:cNvCxnSpPr>
          <p:nvPr/>
        </p:nvCxnSpPr>
        <p:spPr>
          <a:xfrm flipH="1">
            <a:off x="6941994" y="2826263"/>
            <a:ext cx="837171" cy="1450310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cxnSpLocks/>
            <a:endCxn id="11" idx="3"/>
          </p:cNvCxnSpPr>
          <p:nvPr/>
        </p:nvCxnSpPr>
        <p:spPr>
          <a:xfrm flipH="1">
            <a:off x="6941993" y="2840394"/>
            <a:ext cx="819474" cy="1969807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/>
          <p:cNvSpPr/>
          <p:nvPr/>
        </p:nvSpPr>
        <p:spPr>
          <a:xfrm flipH="1">
            <a:off x="5189651" y="1867887"/>
            <a:ext cx="37922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Freeform: Shape 39"/>
          <p:cNvSpPr/>
          <p:nvPr/>
        </p:nvSpPr>
        <p:spPr>
          <a:xfrm flipH="1">
            <a:off x="5189654" y="2474205"/>
            <a:ext cx="34289" cy="261014"/>
          </a:xfrm>
          <a:custGeom>
            <a:avLst/>
            <a:gdLst>
              <a:gd name="connsiteX0" fmla="*/ 0 w 259434"/>
              <a:gd name="connsiteY0" fmla="*/ 0 h 348018"/>
              <a:gd name="connsiteX1" fmla="*/ 259307 w 259434"/>
              <a:gd name="connsiteY1" fmla="*/ 184245 h 348018"/>
              <a:gd name="connsiteX2" fmla="*/ 27295 w 259434"/>
              <a:gd name="connsiteY2" fmla="*/ 348018 h 3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434" h="348018">
                <a:moveTo>
                  <a:pt x="0" y="0"/>
                </a:moveTo>
                <a:cubicBezTo>
                  <a:pt x="127379" y="63121"/>
                  <a:pt x="254758" y="126242"/>
                  <a:pt x="259307" y="184245"/>
                </a:cubicBezTo>
                <a:cubicBezTo>
                  <a:pt x="263856" y="242248"/>
                  <a:pt x="145575" y="295133"/>
                  <a:pt x="27295" y="348018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Freeform: Shape 40"/>
          <p:cNvSpPr/>
          <p:nvPr/>
        </p:nvSpPr>
        <p:spPr>
          <a:xfrm flipH="1">
            <a:off x="5063807" y="1857650"/>
            <a:ext cx="170069" cy="983418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Freeform: Shape 41"/>
          <p:cNvSpPr/>
          <p:nvPr/>
        </p:nvSpPr>
        <p:spPr>
          <a:xfrm flipH="1">
            <a:off x="4880517" y="1849113"/>
            <a:ext cx="348950" cy="2538470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Freeform: Shape 42"/>
          <p:cNvSpPr/>
          <p:nvPr/>
        </p:nvSpPr>
        <p:spPr>
          <a:xfrm flipH="1">
            <a:off x="4695860" y="1870476"/>
            <a:ext cx="541158" cy="3074739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Freeform: Shape 43"/>
          <p:cNvSpPr/>
          <p:nvPr/>
        </p:nvSpPr>
        <p:spPr>
          <a:xfrm flipH="1">
            <a:off x="4954710" y="2477147"/>
            <a:ext cx="285103" cy="1603367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Freeform: Shape 44"/>
          <p:cNvSpPr/>
          <p:nvPr/>
        </p:nvSpPr>
        <p:spPr>
          <a:xfrm flipH="1">
            <a:off x="4842580" y="2497449"/>
            <a:ext cx="399205" cy="2100771"/>
          </a:xfrm>
          <a:custGeom>
            <a:avLst/>
            <a:gdLst>
              <a:gd name="connsiteX0" fmla="*/ 0 w 648296"/>
              <a:gd name="connsiteY0" fmla="*/ 0 h 1235122"/>
              <a:gd name="connsiteX1" fmla="*/ 648269 w 648296"/>
              <a:gd name="connsiteY1" fmla="*/ 655092 h 1235122"/>
              <a:gd name="connsiteX2" fmla="*/ 20472 w 648296"/>
              <a:gd name="connsiteY2" fmla="*/ 1235122 h 123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96" h="1235122">
                <a:moveTo>
                  <a:pt x="0" y="0"/>
                </a:moveTo>
                <a:cubicBezTo>
                  <a:pt x="322428" y="224619"/>
                  <a:pt x="644857" y="449238"/>
                  <a:pt x="648269" y="655092"/>
                </a:cubicBezTo>
                <a:cubicBezTo>
                  <a:pt x="651681" y="860946"/>
                  <a:pt x="336076" y="1048034"/>
                  <a:pt x="20472" y="1235122"/>
                </a:cubicBezTo>
              </a:path>
            </a:pathLst>
          </a:custGeom>
          <a:noFill/>
          <a:ln w="28575">
            <a:solidFill>
              <a:srgbClr val="C1D5C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6" name="Connector: Elbow 45"/>
          <p:cNvCxnSpPr>
            <a:cxnSpLocks/>
            <a:stCxn id="16" idx="2"/>
            <a:endCxn id="4" idx="2"/>
          </p:cNvCxnSpPr>
          <p:nvPr/>
        </p:nvCxnSpPr>
        <p:spPr>
          <a:xfrm rot="5400000" flipH="1">
            <a:off x="5120301" y="1314079"/>
            <a:ext cx="1933652" cy="4987637"/>
          </a:xfrm>
          <a:prstGeom prst="bentConnector3">
            <a:avLst>
              <a:gd name="adj1" fmla="val -23934"/>
            </a:avLst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</p:cNvCxnSpPr>
          <p:nvPr/>
        </p:nvCxnSpPr>
        <p:spPr>
          <a:xfrm flipV="1">
            <a:off x="6941994" y="2845835"/>
            <a:ext cx="1543101" cy="2154407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</p:cNvCxnSpPr>
          <p:nvPr/>
        </p:nvCxnSpPr>
        <p:spPr>
          <a:xfrm flipV="1">
            <a:off x="6927787" y="2845832"/>
            <a:ext cx="1444294" cy="1646021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</p:cNvCxnSpPr>
          <p:nvPr/>
        </p:nvCxnSpPr>
        <p:spPr>
          <a:xfrm flipV="1">
            <a:off x="6956865" y="2857046"/>
            <a:ext cx="1295150" cy="865670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6946762" y="1515163"/>
            <a:ext cx="1478899" cy="2783862"/>
          </a:xfrm>
          <a:prstGeom prst="straightConnector1">
            <a:avLst/>
          </a:prstGeom>
          <a:ln w="38100">
            <a:solidFill>
              <a:srgbClr val="C1D5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 flipH="1" flipV="1">
            <a:off x="6946760" y="2497449"/>
            <a:ext cx="1042564" cy="1788402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 flipV="1">
            <a:off x="6946760" y="3104951"/>
            <a:ext cx="1042564" cy="1191444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 flipH="1">
            <a:off x="6946760" y="4313985"/>
            <a:ext cx="797015" cy="586167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H="1">
            <a:off x="6946760" y="4313987"/>
            <a:ext cx="814712" cy="54875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 flipH="1" flipV="1">
            <a:off x="6946759" y="1877771"/>
            <a:ext cx="1047326" cy="2418628"/>
          </a:xfrm>
          <a:prstGeom prst="straightConnector1">
            <a:avLst/>
          </a:prstGeom>
          <a:ln w="38100">
            <a:solidFill>
              <a:srgbClr val="01AB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042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1"/>
          <p:cNvSpPr txBox="1">
            <a:spLocks/>
          </p:cNvSpPr>
          <p:nvPr/>
        </p:nvSpPr>
        <p:spPr>
          <a:xfrm>
            <a:off x="2667000" y="5411322"/>
            <a:ext cx="6858000" cy="583749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100" dirty="0"/>
              <a:t>the transmission and control of both species is simultaneous</a:t>
            </a:r>
            <a:endParaRPr lang="en-US" sz="2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E34DB0-50D0-4C9B-BF85-99198937DF47}"/>
              </a:ext>
            </a:extLst>
          </p:cNvPr>
          <p:cNvSpPr/>
          <p:nvPr/>
        </p:nvSpPr>
        <p:spPr>
          <a:xfrm>
            <a:off x="2716881" y="2257947"/>
            <a:ext cx="3333404" cy="2140527"/>
          </a:xfrm>
          <a:prstGeom prst="roundRect">
            <a:avLst/>
          </a:prstGeom>
          <a:solidFill>
            <a:srgbClr val="FFE800">
              <a:alpha val="50196"/>
            </a:srgbClr>
          </a:solidFill>
          <a:ln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9B535D-C7D5-4F67-B500-50C902477D7E}"/>
              </a:ext>
            </a:extLst>
          </p:cNvPr>
          <p:cNvSpPr/>
          <p:nvPr/>
        </p:nvSpPr>
        <p:spPr>
          <a:xfrm>
            <a:off x="6141720" y="2255109"/>
            <a:ext cx="3333404" cy="2111432"/>
          </a:xfrm>
          <a:prstGeom prst="roundRect">
            <a:avLst/>
          </a:prstGeom>
          <a:solidFill>
            <a:srgbClr val="01AB8B">
              <a:alpha val="50196"/>
            </a:srgbClr>
          </a:solidFill>
          <a:ln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1AB8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718970-D713-42E5-89C2-95D4A974C23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570" y="2539098"/>
            <a:ext cx="3205737" cy="1842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F1EE55-270D-4063-AC38-E9DF453477D2}"/>
              </a:ext>
            </a:extLst>
          </p:cNvPr>
          <p:cNvSpPr txBox="1"/>
          <p:nvPr/>
        </p:nvSpPr>
        <p:spPr>
          <a:xfrm>
            <a:off x="2946348" y="2313556"/>
            <a:ext cx="4948238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95" b="1" i="1" dirty="0">
                <a:solidFill>
                  <a:srgbClr val="FFE800"/>
                </a:solidFill>
              </a:rPr>
              <a:t>Plasmodium falciparum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F72843-2CFB-4F1C-8753-D5934E453D2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30" y="2301718"/>
            <a:ext cx="3163550" cy="20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5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Expect, explore and exploit interactions within and between groupings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428D479-9685-49DC-9C2B-934148A335D1}"/>
              </a:ext>
            </a:extLst>
          </p:cNvPr>
          <p:cNvSpPr/>
          <p:nvPr/>
        </p:nvSpPr>
        <p:spPr>
          <a:xfrm>
            <a:off x="4234070" y="2516788"/>
            <a:ext cx="2178342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Treatment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1361930-0BFC-4DC0-829B-2382C61E579A}"/>
              </a:ext>
            </a:extLst>
          </p:cNvPr>
          <p:cNvSpPr/>
          <p:nvPr/>
        </p:nvSpPr>
        <p:spPr>
          <a:xfrm>
            <a:off x="1659445" y="4313501"/>
            <a:ext cx="2178342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Reservoir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D1ED03E-F24B-4D98-A51B-A6FD9665E945}"/>
              </a:ext>
            </a:extLst>
          </p:cNvPr>
          <p:cNvSpPr/>
          <p:nvPr/>
        </p:nvSpPr>
        <p:spPr>
          <a:xfrm>
            <a:off x="2402172" y="5409531"/>
            <a:ext cx="2178342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Vector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7710997-FF8C-4F93-9364-BA6E8F163DD8}"/>
              </a:ext>
            </a:extLst>
          </p:cNvPr>
          <p:cNvSpPr/>
          <p:nvPr/>
        </p:nvSpPr>
        <p:spPr>
          <a:xfrm>
            <a:off x="7641600" y="3739281"/>
            <a:ext cx="2178342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Symptoms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798591B-151A-4AF1-BDF2-DF92DC5093BA}"/>
              </a:ext>
            </a:extLst>
          </p:cNvPr>
          <p:cNvSpPr/>
          <p:nvPr/>
        </p:nvSpPr>
        <p:spPr>
          <a:xfrm>
            <a:off x="6560162" y="2680594"/>
            <a:ext cx="2178342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Diagnostics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2E677BB-F160-491D-8928-E9D786BD44E9}"/>
              </a:ext>
            </a:extLst>
          </p:cNvPr>
          <p:cNvSpPr/>
          <p:nvPr/>
        </p:nvSpPr>
        <p:spPr>
          <a:xfrm>
            <a:off x="7214513" y="5250996"/>
            <a:ext cx="2178342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Known </a:t>
            </a:r>
            <a:r>
              <a:rPr lang="en-US" sz="2059" b="1" dirty="0" err="1"/>
              <a:t>aetiology</a:t>
            </a:r>
            <a:endParaRPr lang="en-US" sz="2059" b="1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4423A9-6938-462F-8739-DD628EB33031}"/>
              </a:ext>
            </a:extLst>
          </p:cNvPr>
          <p:cNvCxnSpPr>
            <a:cxnSpLocks/>
          </p:cNvCxnSpPr>
          <p:nvPr/>
        </p:nvCxnSpPr>
        <p:spPr>
          <a:xfrm>
            <a:off x="4554395" y="1672621"/>
            <a:ext cx="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110637E-9FB4-4769-9B33-6750EB207147}"/>
              </a:ext>
            </a:extLst>
          </p:cNvPr>
          <p:cNvCxnSpPr>
            <a:cxnSpLocks/>
            <a:stCxn id="122" idx="6"/>
            <a:endCxn id="101" idx="1"/>
          </p:cNvCxnSpPr>
          <p:nvPr/>
        </p:nvCxnSpPr>
        <p:spPr>
          <a:xfrm>
            <a:off x="4344615" y="2424957"/>
            <a:ext cx="208465" cy="238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81808C2-9B59-456A-BE87-D01CD9748E08}"/>
              </a:ext>
            </a:extLst>
          </p:cNvPr>
          <p:cNvCxnSpPr>
            <a:cxnSpLocks/>
            <a:stCxn id="101" idx="2"/>
            <a:endCxn id="123" idx="0"/>
          </p:cNvCxnSpPr>
          <p:nvPr/>
        </p:nvCxnSpPr>
        <p:spPr>
          <a:xfrm flipH="1">
            <a:off x="3082143" y="3018889"/>
            <a:ext cx="1151925" cy="1921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CF54D2F-8BE0-4605-9ACC-94F27D34F2CC}"/>
              </a:ext>
            </a:extLst>
          </p:cNvPr>
          <p:cNvCxnSpPr>
            <a:cxnSpLocks/>
            <a:stCxn id="105" idx="7"/>
            <a:endCxn id="124" idx="3"/>
          </p:cNvCxnSpPr>
          <p:nvPr/>
        </p:nvCxnSpPr>
        <p:spPr>
          <a:xfrm flipH="1" flipV="1">
            <a:off x="8352813" y="2627416"/>
            <a:ext cx="66682" cy="20023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7A71627-07E2-41B2-8973-DF9D44015624}"/>
              </a:ext>
            </a:extLst>
          </p:cNvPr>
          <p:cNvCxnSpPr>
            <a:cxnSpLocks/>
            <a:stCxn id="104" idx="0"/>
            <a:endCxn id="124" idx="4"/>
          </p:cNvCxnSpPr>
          <p:nvPr/>
        </p:nvCxnSpPr>
        <p:spPr>
          <a:xfrm flipV="1">
            <a:off x="8730771" y="2774478"/>
            <a:ext cx="568896" cy="9648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8632D7F-D259-459C-BB13-782B93A151D5}"/>
              </a:ext>
            </a:extLst>
          </p:cNvPr>
          <p:cNvCxnSpPr>
            <a:cxnSpLocks/>
            <a:stCxn id="124" idx="2"/>
            <a:endCxn id="101" idx="7"/>
          </p:cNvCxnSpPr>
          <p:nvPr/>
        </p:nvCxnSpPr>
        <p:spPr>
          <a:xfrm flipH="1">
            <a:off x="6093400" y="2272379"/>
            <a:ext cx="1867211" cy="3914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48FE4B5-B938-494D-977D-AFED1FE98568}"/>
              </a:ext>
            </a:extLst>
          </p:cNvPr>
          <p:cNvCxnSpPr>
            <a:cxnSpLocks/>
            <a:stCxn id="102" idx="0"/>
            <a:endCxn id="123" idx="4"/>
          </p:cNvCxnSpPr>
          <p:nvPr/>
        </p:nvCxnSpPr>
        <p:spPr>
          <a:xfrm flipV="1">
            <a:off x="2748617" y="4215272"/>
            <a:ext cx="333528" cy="982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Hexagon 113">
            <a:extLst>
              <a:ext uri="{FF2B5EF4-FFF2-40B4-BE49-F238E27FC236}">
                <a16:creationId xmlns:a16="http://schemas.microsoft.com/office/drawing/2014/main" id="{F84D6B55-B6B2-4F81-82C8-E8999B8D8C7E}"/>
              </a:ext>
            </a:extLst>
          </p:cNvPr>
          <p:cNvSpPr/>
          <p:nvPr/>
        </p:nvSpPr>
        <p:spPr>
          <a:xfrm>
            <a:off x="4124859" y="3730417"/>
            <a:ext cx="3313094" cy="1708352"/>
          </a:xfrm>
          <a:prstGeom prst="hexagon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Integrated </a:t>
            </a:r>
          </a:p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cost-effective strategy design</a:t>
            </a:r>
            <a:endParaRPr lang="en-US" sz="2800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AB75D6B-EA89-47C1-9F65-EDF3B8427C39}"/>
              </a:ext>
            </a:extLst>
          </p:cNvPr>
          <p:cNvCxnSpPr>
            <a:cxnSpLocks/>
            <a:stCxn id="103" idx="7"/>
            <a:endCxn id="114" idx="2"/>
          </p:cNvCxnSpPr>
          <p:nvPr/>
        </p:nvCxnSpPr>
        <p:spPr>
          <a:xfrm flipV="1">
            <a:off x="4261502" y="5438768"/>
            <a:ext cx="290442" cy="11782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3062934-E13C-4FC6-9730-719AB5A44930}"/>
              </a:ext>
            </a:extLst>
          </p:cNvPr>
          <p:cNvCxnSpPr>
            <a:cxnSpLocks/>
            <a:stCxn id="102" idx="6"/>
            <a:endCxn id="114" idx="3"/>
          </p:cNvCxnSpPr>
          <p:nvPr/>
        </p:nvCxnSpPr>
        <p:spPr>
          <a:xfrm flipV="1">
            <a:off x="3837788" y="4584591"/>
            <a:ext cx="287072" cy="23100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58432E8-2BE4-4F30-94E2-39ED3E787568}"/>
              </a:ext>
            </a:extLst>
          </p:cNvPr>
          <p:cNvCxnSpPr>
            <a:cxnSpLocks/>
            <a:stCxn id="101" idx="4"/>
            <a:endCxn id="114" idx="4"/>
          </p:cNvCxnSpPr>
          <p:nvPr/>
        </p:nvCxnSpPr>
        <p:spPr>
          <a:xfrm flipH="1">
            <a:off x="4551946" y="3520987"/>
            <a:ext cx="771296" cy="20942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B0095D8-B5FE-43AA-AA7F-8257A1FCAC1C}"/>
              </a:ext>
            </a:extLst>
          </p:cNvPr>
          <p:cNvCxnSpPr>
            <a:cxnSpLocks/>
            <a:stCxn id="105" idx="3"/>
            <a:endCxn id="114" idx="5"/>
          </p:cNvCxnSpPr>
          <p:nvPr/>
        </p:nvCxnSpPr>
        <p:spPr>
          <a:xfrm>
            <a:off x="6879174" y="3537731"/>
            <a:ext cx="131691" cy="1926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53953B1-70A3-475C-8F5C-D7AA67D99F9D}"/>
              </a:ext>
            </a:extLst>
          </p:cNvPr>
          <p:cNvCxnSpPr>
            <a:cxnSpLocks/>
            <a:stCxn id="104" idx="3"/>
            <a:endCxn id="114" idx="0"/>
          </p:cNvCxnSpPr>
          <p:nvPr/>
        </p:nvCxnSpPr>
        <p:spPr>
          <a:xfrm flipH="1" flipV="1">
            <a:off x="7437953" y="4584592"/>
            <a:ext cx="522659" cy="1182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F86268D-6A74-463E-A727-B6B1E561F355}"/>
              </a:ext>
            </a:extLst>
          </p:cNvPr>
          <p:cNvCxnSpPr>
            <a:cxnSpLocks/>
            <a:stCxn id="106" idx="2"/>
            <a:endCxn id="114" idx="1"/>
          </p:cNvCxnSpPr>
          <p:nvPr/>
        </p:nvCxnSpPr>
        <p:spPr>
          <a:xfrm flipH="1" flipV="1">
            <a:off x="7010865" y="5438767"/>
            <a:ext cx="203648" cy="3143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F49B4FC-00AE-4F1F-BDBF-B8E1C092D301}"/>
              </a:ext>
            </a:extLst>
          </p:cNvPr>
          <p:cNvCxnSpPr>
            <a:cxnSpLocks/>
            <a:stCxn id="106" idx="6"/>
            <a:endCxn id="124" idx="6"/>
          </p:cNvCxnSpPr>
          <p:nvPr/>
        </p:nvCxnSpPr>
        <p:spPr>
          <a:xfrm flipV="1">
            <a:off x="9392856" y="2272377"/>
            <a:ext cx="1245867" cy="348071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E2A9522A-8E63-452F-A5EB-B31AF3647F13}"/>
              </a:ext>
            </a:extLst>
          </p:cNvPr>
          <p:cNvSpPr/>
          <p:nvPr/>
        </p:nvSpPr>
        <p:spPr>
          <a:xfrm>
            <a:off x="2166273" y="1922857"/>
            <a:ext cx="2178342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Medicine quality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D15DDDE-233B-4048-A2C2-F95568411F3F}"/>
              </a:ext>
            </a:extLst>
          </p:cNvPr>
          <p:cNvSpPr/>
          <p:nvPr/>
        </p:nvSpPr>
        <p:spPr>
          <a:xfrm>
            <a:off x="1743900" y="3211072"/>
            <a:ext cx="2676490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Antimicrobial resistance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6AC4783-7441-4F4E-A408-4FD3D92D1180}"/>
              </a:ext>
            </a:extLst>
          </p:cNvPr>
          <p:cNvSpPr/>
          <p:nvPr/>
        </p:nvSpPr>
        <p:spPr>
          <a:xfrm>
            <a:off x="7960612" y="1770278"/>
            <a:ext cx="2678111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450499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243B11-4092-4746-8FD1-1928CDED34D3}"/>
              </a:ext>
            </a:extLst>
          </p:cNvPr>
          <p:cNvSpPr/>
          <p:nvPr/>
        </p:nvSpPr>
        <p:spPr>
          <a:xfrm>
            <a:off x="4606775" y="1371287"/>
            <a:ext cx="5978100" cy="3940513"/>
          </a:xfrm>
          <a:prstGeom prst="roundRect">
            <a:avLst/>
          </a:prstGeom>
          <a:solidFill>
            <a:srgbClr val="01AB8B">
              <a:alpha val="50196"/>
            </a:srgbClr>
          </a:solidFill>
          <a:ln>
            <a:solidFill>
              <a:srgbClr val="01AB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2800" b="1" i="1" dirty="0">
                <a:solidFill>
                  <a:srgbClr val="01AB8B"/>
                </a:solidFill>
              </a:rPr>
              <a:t>Plasmodium vivax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E8105A-EAC1-49F5-A335-42359F7B77DA}"/>
              </a:ext>
            </a:extLst>
          </p:cNvPr>
          <p:cNvSpPr/>
          <p:nvPr/>
        </p:nvSpPr>
        <p:spPr>
          <a:xfrm>
            <a:off x="1594260" y="1371287"/>
            <a:ext cx="6012329" cy="3968377"/>
          </a:xfrm>
          <a:prstGeom prst="roundRect">
            <a:avLst/>
          </a:prstGeom>
          <a:solidFill>
            <a:srgbClr val="FFC000">
              <a:alpha val="50196"/>
            </a:srgbClr>
          </a:solidFill>
          <a:ln>
            <a:solidFill>
              <a:srgbClr val="FFE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i="1" dirty="0">
                <a:solidFill>
                  <a:srgbClr val="FFE800"/>
                </a:solidFill>
              </a:rPr>
              <a:t>Plasmodium falciparum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7ADEA9-337D-44E1-AF1F-FF99C8B506CC}"/>
              </a:ext>
            </a:extLst>
          </p:cNvPr>
          <p:cNvSpPr/>
          <p:nvPr/>
        </p:nvSpPr>
        <p:spPr>
          <a:xfrm>
            <a:off x="4606775" y="2286619"/>
            <a:ext cx="299981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Trea</a:t>
            </a:r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</a:t>
            </a:r>
            <a:r>
              <a:rPr lang="en-US" sz="4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ment</a:t>
            </a:r>
          </a:p>
          <a:p>
            <a:pPr algn="ctr"/>
            <a:r>
              <a:rPr lang="en-US" sz="4400" b="1" dirty="0">
                <a:solidFill>
                  <a:schemeClr val="accent4">
                    <a:lumMod val="75000"/>
                  </a:schemeClr>
                </a:solidFill>
              </a:rPr>
              <a:t>Masking</a:t>
            </a:r>
          </a:p>
          <a:p>
            <a:pPr algn="ctr"/>
            <a:r>
              <a:rPr lang="en-US" sz="4400" b="1" dirty="0">
                <a:solidFill>
                  <a:srgbClr val="604900"/>
                </a:solidFill>
              </a:rPr>
              <a:t>Triggering</a:t>
            </a:r>
          </a:p>
        </p:txBody>
      </p:sp>
      <p:sp>
        <p:nvSpPr>
          <p:cNvPr id="7" name="Title 31">
            <a:extLst>
              <a:ext uri="{FF2B5EF4-FFF2-40B4-BE49-F238E27FC236}">
                <a16:creationId xmlns:a16="http://schemas.microsoft.com/office/drawing/2014/main" id="{7C1C32B1-4D37-4BC1-B93D-163C0C7BBE72}"/>
              </a:ext>
            </a:extLst>
          </p:cNvPr>
          <p:cNvSpPr txBox="1">
            <a:spLocks/>
          </p:cNvSpPr>
          <p:nvPr/>
        </p:nvSpPr>
        <p:spPr>
          <a:xfrm>
            <a:off x="1524000" y="6072094"/>
            <a:ext cx="9144000" cy="7783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species interact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1452B00-4B22-4D8E-9B92-B382A5A82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17720"/>
              </p:ext>
            </p:extLst>
          </p:nvPr>
        </p:nvGraphicFramePr>
        <p:xfrm>
          <a:off x="657411" y="615576"/>
          <a:ext cx="10542492" cy="5283198"/>
        </p:xfrm>
        <a:graphic>
          <a:graphicData uri="http://schemas.openxmlformats.org/drawingml/2006/table">
            <a:tbl>
              <a:tblPr/>
              <a:tblGrid>
                <a:gridCol w="935822">
                  <a:extLst>
                    <a:ext uri="{9D8B030D-6E8A-4147-A177-3AD203B41FA5}">
                      <a16:colId xmlns:a16="http://schemas.microsoft.com/office/drawing/2014/main" val="3408119902"/>
                    </a:ext>
                  </a:extLst>
                </a:gridCol>
                <a:gridCol w="960667">
                  <a:extLst>
                    <a:ext uri="{9D8B030D-6E8A-4147-A177-3AD203B41FA5}">
                      <a16:colId xmlns:a16="http://schemas.microsoft.com/office/drawing/2014/main" val="2510864570"/>
                    </a:ext>
                  </a:extLst>
                </a:gridCol>
                <a:gridCol w="960667">
                  <a:extLst>
                    <a:ext uri="{9D8B030D-6E8A-4147-A177-3AD203B41FA5}">
                      <a16:colId xmlns:a16="http://schemas.microsoft.com/office/drawing/2014/main" val="1410513518"/>
                    </a:ext>
                  </a:extLst>
                </a:gridCol>
                <a:gridCol w="960667">
                  <a:extLst>
                    <a:ext uri="{9D8B030D-6E8A-4147-A177-3AD203B41FA5}">
                      <a16:colId xmlns:a16="http://schemas.microsoft.com/office/drawing/2014/main" val="4065269919"/>
                    </a:ext>
                  </a:extLst>
                </a:gridCol>
                <a:gridCol w="960667">
                  <a:extLst>
                    <a:ext uri="{9D8B030D-6E8A-4147-A177-3AD203B41FA5}">
                      <a16:colId xmlns:a16="http://schemas.microsoft.com/office/drawing/2014/main" val="2733191372"/>
                    </a:ext>
                  </a:extLst>
                </a:gridCol>
                <a:gridCol w="960667">
                  <a:extLst>
                    <a:ext uri="{9D8B030D-6E8A-4147-A177-3AD203B41FA5}">
                      <a16:colId xmlns:a16="http://schemas.microsoft.com/office/drawing/2014/main" val="3192895476"/>
                    </a:ext>
                  </a:extLst>
                </a:gridCol>
                <a:gridCol w="960667">
                  <a:extLst>
                    <a:ext uri="{9D8B030D-6E8A-4147-A177-3AD203B41FA5}">
                      <a16:colId xmlns:a16="http://schemas.microsoft.com/office/drawing/2014/main" val="718555377"/>
                    </a:ext>
                  </a:extLst>
                </a:gridCol>
                <a:gridCol w="960667">
                  <a:extLst>
                    <a:ext uri="{9D8B030D-6E8A-4147-A177-3AD203B41FA5}">
                      <a16:colId xmlns:a16="http://schemas.microsoft.com/office/drawing/2014/main" val="4211702388"/>
                    </a:ext>
                  </a:extLst>
                </a:gridCol>
                <a:gridCol w="960667">
                  <a:extLst>
                    <a:ext uri="{9D8B030D-6E8A-4147-A177-3AD203B41FA5}">
                      <a16:colId xmlns:a16="http://schemas.microsoft.com/office/drawing/2014/main" val="3171302766"/>
                    </a:ext>
                  </a:extLst>
                </a:gridCol>
                <a:gridCol w="960667">
                  <a:extLst>
                    <a:ext uri="{9D8B030D-6E8A-4147-A177-3AD203B41FA5}">
                      <a16:colId xmlns:a16="http://schemas.microsoft.com/office/drawing/2014/main" val="2878220242"/>
                    </a:ext>
                  </a:extLst>
                </a:gridCol>
                <a:gridCol w="960667">
                  <a:extLst>
                    <a:ext uri="{9D8B030D-6E8A-4147-A177-3AD203B41FA5}">
                      <a16:colId xmlns:a16="http://schemas.microsoft.com/office/drawing/2014/main" val="2810847920"/>
                    </a:ext>
                  </a:extLst>
                </a:gridCol>
              </a:tblGrid>
              <a:tr h="529898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23" marR="2823" marT="28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23" marR="2823" marT="28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GB" sz="3200" b="1" i="1" u="none" strike="noStrike" dirty="0">
                          <a:solidFill>
                            <a:srgbClr val="002147"/>
                          </a:solidFill>
                          <a:effectLst/>
                          <a:latin typeface="Calibri" panose="020F0502020204030204" pitchFamily="34" charset="0"/>
                        </a:rPr>
                        <a:t>Plasmodium falciparum</a:t>
                      </a:r>
                    </a:p>
                  </a:txBody>
                  <a:tcPr marL="2823" marR="2823" marT="28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651218"/>
                  </a:ext>
                </a:extLst>
              </a:tr>
              <a:tr h="640264"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23" marR="2823" marT="28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Uninfected (non-immune)</a:t>
                      </a:r>
                    </a:p>
                  </a:txBody>
                  <a:tcPr marL="2823" marR="2823" marT="282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Infected (sub-microscopic)</a:t>
                      </a:r>
                    </a:p>
                  </a:txBody>
                  <a:tcPr marL="2823" marR="2823" marT="282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Infected (asymptomatic)</a:t>
                      </a:r>
                    </a:p>
                  </a:txBody>
                  <a:tcPr marL="2823" marR="2823" marT="282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Infected </a:t>
                      </a:r>
                    </a:p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(clinical)</a:t>
                      </a:r>
                    </a:p>
                  </a:txBody>
                  <a:tcPr marL="2823" marR="2823" marT="282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Infected</a:t>
                      </a:r>
                    </a:p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 (severe)</a:t>
                      </a:r>
                    </a:p>
                  </a:txBody>
                  <a:tcPr marL="2823" marR="2823" marT="282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Treated </a:t>
                      </a:r>
                    </a:p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(reported)</a:t>
                      </a:r>
                    </a:p>
                  </a:txBody>
                  <a:tcPr marL="2823" marR="2823" marT="282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Treated (unreported)</a:t>
                      </a:r>
                    </a:p>
                  </a:txBody>
                  <a:tcPr marL="2823" marR="2823" marT="282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Uninfected </a:t>
                      </a:r>
                    </a:p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(HRP2)</a:t>
                      </a:r>
                    </a:p>
                  </a:txBody>
                  <a:tcPr marL="2823" marR="2823" marT="282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Uninfected (immune)</a:t>
                      </a:r>
                    </a:p>
                  </a:txBody>
                  <a:tcPr marL="2823" marR="2823" marT="282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662413"/>
                  </a:ext>
                </a:extLst>
              </a:tr>
              <a:tr h="457004">
                <a:tc rowSpan="9">
                  <a:txBody>
                    <a:bodyPr/>
                    <a:lstStyle/>
                    <a:p>
                      <a:pPr algn="ctr" rtl="0" fontAlgn="b"/>
                      <a:r>
                        <a:rPr lang="en-GB" sz="3200" b="1" i="1" u="none" strike="noStrike">
                          <a:solidFill>
                            <a:srgbClr val="002147"/>
                          </a:solidFill>
                          <a:effectLst/>
                          <a:latin typeface="Calibri" panose="020F0502020204030204" pitchFamily="34" charset="0"/>
                        </a:rPr>
                        <a:t>Plasmodium vivax</a:t>
                      </a:r>
                    </a:p>
                  </a:txBody>
                  <a:tcPr marL="2823" marR="2823" marT="2823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AB8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Uninfected </a:t>
                      </a:r>
                    </a:p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(non-immune)</a:t>
                      </a:r>
                    </a:p>
                  </a:txBody>
                  <a:tcPr marL="2823" marR="2823" marT="282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13284"/>
                  </a:ext>
                </a:extLst>
              </a:tr>
              <a:tr h="4570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Infected (sub-microscopic)</a:t>
                      </a:r>
                    </a:p>
                  </a:txBody>
                  <a:tcPr marL="2823" marR="2823" marT="282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35328"/>
                  </a:ext>
                </a:extLst>
              </a:tr>
              <a:tr h="4570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Infected (asymptomatic)</a:t>
                      </a:r>
                    </a:p>
                  </a:txBody>
                  <a:tcPr marL="2823" marR="2823" marT="282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2282"/>
                  </a:ext>
                </a:extLst>
              </a:tr>
              <a:tr h="4570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Infected </a:t>
                      </a:r>
                    </a:p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(clinical)</a:t>
                      </a:r>
                    </a:p>
                  </a:txBody>
                  <a:tcPr marL="2823" marR="2823" marT="282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743051"/>
                  </a:ext>
                </a:extLst>
              </a:tr>
              <a:tr h="4570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Infected </a:t>
                      </a:r>
                    </a:p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(severe)</a:t>
                      </a:r>
                    </a:p>
                  </a:txBody>
                  <a:tcPr marL="2823" marR="2823" marT="282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438935"/>
                  </a:ext>
                </a:extLst>
              </a:tr>
              <a:tr h="4570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Treated (reported)</a:t>
                      </a:r>
                    </a:p>
                  </a:txBody>
                  <a:tcPr marL="2823" marR="2823" marT="282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034923"/>
                  </a:ext>
                </a:extLst>
              </a:tr>
              <a:tr h="4570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Treated (unreported)</a:t>
                      </a:r>
                    </a:p>
                  </a:txBody>
                  <a:tcPr marL="2823" marR="2823" marT="282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328687"/>
                  </a:ext>
                </a:extLst>
              </a:tr>
              <a:tr h="4570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Hypnozoites</a:t>
                      </a:r>
                    </a:p>
                    <a:p>
                      <a:pPr algn="ctr" rtl="0" fontAlgn="b"/>
                      <a:endParaRPr lang="en-GB" sz="1200" b="1" i="0" u="none" strike="noStrike" dirty="0">
                        <a:solidFill>
                          <a:srgbClr val="002147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823" marR="2823" marT="282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4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4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72326"/>
                  </a:ext>
                </a:extLst>
              </a:tr>
              <a:tr h="4570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i="0" u="none" strike="noStrike" dirty="0">
                          <a:solidFill>
                            <a:srgbClr val="002147"/>
                          </a:solidFill>
                          <a:effectLst/>
                          <a:latin typeface="Arial Narrow" panose="020B0606020202030204" pitchFamily="34" charset="0"/>
                        </a:rPr>
                        <a:t>Uninfected (immune)</a:t>
                      </a:r>
                    </a:p>
                  </a:txBody>
                  <a:tcPr marL="2823" marR="2823" marT="282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2823" marR="2823" marT="282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5645"/>
                  </a:ext>
                </a:extLst>
              </a:tr>
            </a:tbl>
          </a:graphicData>
        </a:graphic>
      </p:graphicFrame>
      <p:sp>
        <p:nvSpPr>
          <p:cNvPr id="12" name="Title 31">
            <a:extLst>
              <a:ext uri="{FF2B5EF4-FFF2-40B4-BE49-F238E27FC236}">
                <a16:creationId xmlns:a16="http://schemas.microsoft.com/office/drawing/2014/main" id="{69E7B88E-49EB-49BC-BD0C-7DC601305786}"/>
              </a:ext>
            </a:extLst>
          </p:cNvPr>
          <p:cNvSpPr txBox="1">
            <a:spLocks/>
          </p:cNvSpPr>
          <p:nvPr/>
        </p:nvSpPr>
        <p:spPr>
          <a:xfrm>
            <a:off x="1524000" y="6072094"/>
            <a:ext cx="9144000" cy="7783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species interact weakly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24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USE CASE: Respiratory diseases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A466-5EC2-4B5C-AB0F-FA9FF5D2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76860" cy="44862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COVID-19 morbidly and mortality are now in the range of other reparatory diseases</a:t>
            </a:r>
          </a:p>
          <a:p>
            <a:r>
              <a:rPr lang="en-GB" dirty="0">
                <a:solidFill>
                  <a:schemeClr val="bg1"/>
                </a:solidFill>
              </a:rPr>
              <a:t>Immunity to diseases like influenza, RSV etc has declined due to COVID-19 restrictions bringing down natural boosting</a:t>
            </a:r>
          </a:p>
          <a:p>
            <a:r>
              <a:rPr lang="en-GB" dirty="0">
                <a:solidFill>
                  <a:schemeClr val="bg1"/>
                </a:solidFill>
              </a:rPr>
              <a:t>Integrated strategies for respiratory diseases may help to reduce the winter burden on UK hospitals</a:t>
            </a:r>
          </a:p>
          <a:p>
            <a:r>
              <a:rPr lang="en-GB" dirty="0">
                <a:solidFill>
                  <a:schemeClr val="bg1"/>
                </a:solidFill>
              </a:rPr>
              <a:t>This question is a candidate for the TRILL approximation approach</a:t>
            </a:r>
          </a:p>
        </p:txBody>
      </p:sp>
    </p:spTree>
    <p:extLst>
      <p:ext uri="{BB962C8B-B14F-4D97-AF65-F5344CB8AC3E}">
        <p14:creationId xmlns:p14="http://schemas.microsoft.com/office/powerpoint/2010/main" val="2913493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A466-5EC2-4B5C-AB0F-FA9FF5D2C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Integrated strategies could lead to cost savings and increased health impact</a:t>
            </a:r>
          </a:p>
          <a:p>
            <a:r>
              <a:rPr lang="en-GB" dirty="0">
                <a:solidFill>
                  <a:schemeClr val="bg1"/>
                </a:solidFill>
              </a:rPr>
              <a:t>Modelling could be used to develop strategies which involve several interacting diseases or systems</a:t>
            </a:r>
          </a:p>
          <a:p>
            <a:r>
              <a:rPr lang="en-GB" dirty="0">
                <a:solidFill>
                  <a:schemeClr val="bg1"/>
                </a:solidFill>
              </a:rPr>
              <a:t>To do this in a tractable way, suitable methodologies must be deployed to reduce the dimension of the model structures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from exponentially increasing to linearly increasing with the number of species</a:t>
            </a:r>
          </a:p>
          <a:p>
            <a:r>
              <a:rPr lang="en-GB" dirty="0">
                <a:solidFill>
                  <a:schemeClr val="bg1"/>
                </a:solidFill>
              </a:rPr>
              <a:t>Translation to policy and implementation will be challenging and requires powerful economic arguments messaged in an engaging way</a:t>
            </a:r>
          </a:p>
        </p:txBody>
      </p:sp>
    </p:spTree>
    <p:extLst>
      <p:ext uri="{BB962C8B-B14F-4D97-AF65-F5344CB8AC3E}">
        <p14:creationId xmlns:p14="http://schemas.microsoft.com/office/powerpoint/2010/main" val="294047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8FA5-1616-4B23-B230-1F7475B3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</a:rPr>
              <a:t>Any questions?</a:t>
            </a:r>
          </a:p>
        </p:txBody>
      </p:sp>
      <p:pic>
        <p:nvPicPr>
          <p:cNvPr id="6" name="In Silico tests">
            <a:hlinkClick r:id="" action="ppaction://media"/>
            <a:extLst>
              <a:ext uri="{FF2B5EF4-FFF2-40B4-BE49-F238E27FC236}">
                <a16:creationId xmlns:a16="http://schemas.microsoft.com/office/drawing/2014/main" id="{FF854189-0B68-4FDA-9A94-8E1973F00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518" y="1931192"/>
            <a:ext cx="7572964" cy="4259793"/>
          </a:xfrm>
          <a:prstGeom prst="rect">
            <a:avLst/>
          </a:prstGeom>
          <a:ln w="76200">
            <a:solidFill>
              <a:srgbClr val="CCECFF"/>
            </a:solidFill>
          </a:ln>
        </p:spPr>
      </p:pic>
    </p:spTree>
    <p:extLst>
      <p:ext uri="{BB962C8B-B14F-4D97-AF65-F5344CB8AC3E}">
        <p14:creationId xmlns:p14="http://schemas.microsoft.com/office/powerpoint/2010/main" val="92934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Different </a:t>
            </a:r>
            <a:r>
              <a:rPr lang="en-GB" b="1" dirty="0">
                <a:solidFill>
                  <a:srgbClr val="00B0F0"/>
                </a:solidFill>
              </a:rPr>
              <a:t>perspectives</a:t>
            </a:r>
            <a:r>
              <a:rPr lang="en-GB" b="1" dirty="0">
                <a:solidFill>
                  <a:schemeClr val="bg1"/>
                </a:solidFill>
              </a:rPr>
              <a:t> on </a:t>
            </a:r>
            <a:r>
              <a:rPr lang="en-GB" b="1" dirty="0">
                <a:solidFill>
                  <a:srgbClr val="99FFCC"/>
                </a:solidFill>
              </a:rPr>
              <a:t>grouping</a:t>
            </a:r>
            <a:r>
              <a:rPr lang="en-GB" b="1" dirty="0">
                <a:solidFill>
                  <a:schemeClr val="bg1"/>
                </a:solidFill>
              </a:rPr>
              <a:t> infections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A466-5EC2-4B5C-AB0F-FA9FF5D2C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Patient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perspectives would lead to a syndromic grouping based on </a:t>
            </a:r>
            <a:r>
              <a:rPr lang="en-US" b="1" dirty="0">
                <a:solidFill>
                  <a:srgbClr val="99FFCC"/>
                </a:solidFill>
              </a:rPr>
              <a:t>symptoms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Primary healthcare </a:t>
            </a:r>
            <a:r>
              <a:rPr lang="en-US" dirty="0">
                <a:solidFill>
                  <a:schemeClr val="bg1"/>
                </a:solidFill>
              </a:rPr>
              <a:t>perspectives would lead to  grouping by appropriate </a:t>
            </a:r>
            <a:r>
              <a:rPr lang="en-US" b="1" dirty="0">
                <a:solidFill>
                  <a:srgbClr val="99FFCC"/>
                </a:solidFill>
              </a:rPr>
              <a:t>treatment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>
                <a:solidFill>
                  <a:srgbClr val="00B0F0"/>
                </a:solidFill>
              </a:rPr>
              <a:t>Control programs </a:t>
            </a:r>
            <a:r>
              <a:rPr lang="en-US" dirty="0">
                <a:solidFill>
                  <a:schemeClr val="bg1"/>
                </a:solidFill>
              </a:rPr>
              <a:t>may group diseases by </a:t>
            </a:r>
            <a:r>
              <a:rPr lang="en-US" b="1" dirty="0">
                <a:solidFill>
                  <a:srgbClr val="99FFCC"/>
                </a:solidFill>
              </a:rPr>
              <a:t>routes of transmission </a:t>
            </a:r>
            <a:r>
              <a:rPr lang="en-US" dirty="0">
                <a:solidFill>
                  <a:schemeClr val="bg1"/>
                </a:solidFill>
              </a:rPr>
              <a:t>(vector borne, environmental or animal reservoir, etc.) due to similarities in the logistics of intervention at the population level </a:t>
            </a:r>
          </a:p>
          <a:p>
            <a:r>
              <a:rPr lang="en-US" dirty="0">
                <a:solidFill>
                  <a:schemeClr val="bg1"/>
                </a:solidFill>
              </a:rPr>
              <a:t>For new </a:t>
            </a:r>
            <a:r>
              <a:rPr lang="en-US" b="1" dirty="0">
                <a:solidFill>
                  <a:srgbClr val="00B0F0"/>
                </a:solidFill>
              </a:rPr>
              <a:t>health technology developers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(pharma or NGO) the grouping would depend on the primary reason for the deployment of these tools (DX, TX,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): </a:t>
            </a:r>
            <a:r>
              <a:rPr lang="en-US" b="1" dirty="0">
                <a:solidFill>
                  <a:srgbClr val="99FFCC"/>
                </a:solidFill>
              </a:rPr>
              <a:t>treatment</a:t>
            </a:r>
            <a:r>
              <a:rPr lang="en-US" dirty="0">
                <a:solidFill>
                  <a:schemeClr val="bg1"/>
                </a:solidFill>
              </a:rPr>
              <a:t>, monitoring and </a:t>
            </a:r>
            <a:r>
              <a:rPr lang="en-US" b="1" dirty="0">
                <a:solidFill>
                  <a:srgbClr val="99FFCC"/>
                </a:solidFill>
              </a:rPr>
              <a:t>surveillance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99FFCC"/>
                </a:solidFill>
              </a:rPr>
              <a:t>outbreaks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99FFCC"/>
                </a:solidFill>
              </a:rPr>
              <a:t>AMR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0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Example: </a:t>
            </a:r>
            <a:r>
              <a:rPr lang="en-GB" b="1" i="1" dirty="0">
                <a:solidFill>
                  <a:schemeClr val="bg1"/>
                </a:solidFill>
              </a:rPr>
              <a:t>P. falciparum </a:t>
            </a:r>
            <a:r>
              <a:rPr lang="en-GB" b="1" dirty="0">
                <a:solidFill>
                  <a:schemeClr val="bg1"/>
                </a:solidFill>
              </a:rPr>
              <a:t>and </a:t>
            </a:r>
            <a:r>
              <a:rPr lang="en-GB" b="1" i="1" dirty="0">
                <a:solidFill>
                  <a:schemeClr val="bg1"/>
                </a:solidFill>
              </a:rPr>
              <a:t>P. vivax </a:t>
            </a:r>
            <a:r>
              <a:rPr lang="en-GB" b="1" dirty="0">
                <a:solidFill>
                  <a:schemeClr val="bg1"/>
                </a:solidFill>
              </a:rPr>
              <a:t>malaria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165D9A5-11C3-4F00-8192-E168A5971934}"/>
              </a:ext>
            </a:extLst>
          </p:cNvPr>
          <p:cNvSpPr/>
          <p:nvPr/>
        </p:nvSpPr>
        <p:spPr>
          <a:xfrm>
            <a:off x="4234070" y="2516788"/>
            <a:ext cx="2178342" cy="1004199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Treatment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38C0024-BFB2-4FA8-AE0A-C0C889193EF1}"/>
              </a:ext>
            </a:extLst>
          </p:cNvPr>
          <p:cNvSpPr/>
          <p:nvPr/>
        </p:nvSpPr>
        <p:spPr>
          <a:xfrm>
            <a:off x="1659445" y="4313501"/>
            <a:ext cx="2178342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Reservoir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B0A5A9B-C3F5-41BB-8713-051BD3B266A5}"/>
              </a:ext>
            </a:extLst>
          </p:cNvPr>
          <p:cNvSpPr/>
          <p:nvPr/>
        </p:nvSpPr>
        <p:spPr>
          <a:xfrm>
            <a:off x="2402172" y="5409531"/>
            <a:ext cx="2178342" cy="1004199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Vector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6CEE994-1A29-4EB8-A1F3-FDBE824882D8}"/>
              </a:ext>
            </a:extLst>
          </p:cNvPr>
          <p:cNvSpPr/>
          <p:nvPr/>
        </p:nvSpPr>
        <p:spPr>
          <a:xfrm>
            <a:off x="7641600" y="3739281"/>
            <a:ext cx="2178342" cy="1004199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Symptoms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3180BF6-FED5-41AC-8DB8-53C2A760B42D}"/>
              </a:ext>
            </a:extLst>
          </p:cNvPr>
          <p:cNvSpPr/>
          <p:nvPr/>
        </p:nvSpPr>
        <p:spPr>
          <a:xfrm>
            <a:off x="6560162" y="2680594"/>
            <a:ext cx="2178342" cy="1004199"/>
          </a:xfrm>
          <a:prstGeom prst="ellipse">
            <a:avLst/>
          </a:prstGeom>
          <a:solidFill>
            <a:srgbClr val="FF993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Diagnostics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8C7EB42-D69F-44F5-9024-9BE80208965C}"/>
              </a:ext>
            </a:extLst>
          </p:cNvPr>
          <p:cNvSpPr/>
          <p:nvPr/>
        </p:nvSpPr>
        <p:spPr>
          <a:xfrm>
            <a:off x="7214513" y="5250996"/>
            <a:ext cx="2178342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Known </a:t>
            </a:r>
            <a:r>
              <a:rPr lang="en-US" sz="2059" b="1" dirty="0" err="1"/>
              <a:t>aetiology</a:t>
            </a:r>
            <a:endParaRPr lang="en-US" sz="2059" b="1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941DC77-06E2-489E-A3F6-DA9339AD775E}"/>
              </a:ext>
            </a:extLst>
          </p:cNvPr>
          <p:cNvCxnSpPr>
            <a:cxnSpLocks/>
          </p:cNvCxnSpPr>
          <p:nvPr/>
        </p:nvCxnSpPr>
        <p:spPr>
          <a:xfrm>
            <a:off x="4554395" y="1672621"/>
            <a:ext cx="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9B4A801-7836-4E72-A96C-368DCA9DD48F}"/>
              </a:ext>
            </a:extLst>
          </p:cNvPr>
          <p:cNvCxnSpPr>
            <a:cxnSpLocks/>
            <a:stCxn id="137" idx="6"/>
            <a:endCxn id="116" idx="1"/>
          </p:cNvCxnSpPr>
          <p:nvPr/>
        </p:nvCxnSpPr>
        <p:spPr>
          <a:xfrm>
            <a:off x="4344615" y="2424957"/>
            <a:ext cx="208465" cy="2388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94233A7-F79E-40B2-89D8-4276C2EAAC0C}"/>
              </a:ext>
            </a:extLst>
          </p:cNvPr>
          <p:cNvCxnSpPr>
            <a:cxnSpLocks/>
            <a:stCxn id="116" idx="2"/>
            <a:endCxn id="138" idx="0"/>
          </p:cNvCxnSpPr>
          <p:nvPr/>
        </p:nvCxnSpPr>
        <p:spPr>
          <a:xfrm flipH="1">
            <a:off x="3082143" y="3018889"/>
            <a:ext cx="1151925" cy="1921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6486A48-AC52-4911-8958-90A73E002A45}"/>
              </a:ext>
            </a:extLst>
          </p:cNvPr>
          <p:cNvCxnSpPr>
            <a:cxnSpLocks/>
            <a:stCxn id="120" idx="7"/>
            <a:endCxn id="139" idx="3"/>
          </p:cNvCxnSpPr>
          <p:nvPr/>
        </p:nvCxnSpPr>
        <p:spPr>
          <a:xfrm flipH="1" flipV="1">
            <a:off x="8352813" y="2627416"/>
            <a:ext cx="66682" cy="20023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9D0934A-7AFD-46B5-95F8-2B64A6F8D333}"/>
              </a:ext>
            </a:extLst>
          </p:cNvPr>
          <p:cNvCxnSpPr>
            <a:cxnSpLocks/>
            <a:stCxn id="119" idx="0"/>
            <a:endCxn id="139" idx="4"/>
          </p:cNvCxnSpPr>
          <p:nvPr/>
        </p:nvCxnSpPr>
        <p:spPr>
          <a:xfrm flipV="1">
            <a:off x="8730771" y="2774478"/>
            <a:ext cx="568896" cy="9648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CBCE8B6-5CA8-4197-B7A8-F6BD6AF901D6}"/>
              </a:ext>
            </a:extLst>
          </p:cNvPr>
          <p:cNvCxnSpPr>
            <a:cxnSpLocks/>
            <a:stCxn id="139" idx="2"/>
            <a:endCxn id="116" idx="7"/>
          </p:cNvCxnSpPr>
          <p:nvPr/>
        </p:nvCxnSpPr>
        <p:spPr>
          <a:xfrm flipH="1">
            <a:off x="6093400" y="2272379"/>
            <a:ext cx="1867211" cy="3914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F281860-0A98-48D6-B23A-83EBCF21B49A}"/>
              </a:ext>
            </a:extLst>
          </p:cNvPr>
          <p:cNvCxnSpPr>
            <a:cxnSpLocks/>
            <a:stCxn id="117" idx="0"/>
            <a:endCxn id="138" idx="4"/>
          </p:cNvCxnSpPr>
          <p:nvPr/>
        </p:nvCxnSpPr>
        <p:spPr>
          <a:xfrm flipV="1">
            <a:off x="2748617" y="4215272"/>
            <a:ext cx="333528" cy="982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Hexagon 128">
            <a:extLst>
              <a:ext uri="{FF2B5EF4-FFF2-40B4-BE49-F238E27FC236}">
                <a16:creationId xmlns:a16="http://schemas.microsoft.com/office/drawing/2014/main" id="{EAFD0782-E79A-4E33-B55D-765D7E9B0B15}"/>
              </a:ext>
            </a:extLst>
          </p:cNvPr>
          <p:cNvSpPr/>
          <p:nvPr/>
        </p:nvSpPr>
        <p:spPr>
          <a:xfrm>
            <a:off x="4124859" y="3730417"/>
            <a:ext cx="3313094" cy="1708352"/>
          </a:xfrm>
          <a:prstGeom prst="hexagon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Integrated </a:t>
            </a:r>
          </a:p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cost-effective strategy design</a:t>
            </a:r>
            <a:endParaRPr lang="en-US" sz="2800" dirty="0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9D62D43-EB43-4F94-9CF8-1E821D70EF96}"/>
              </a:ext>
            </a:extLst>
          </p:cNvPr>
          <p:cNvCxnSpPr>
            <a:cxnSpLocks/>
            <a:stCxn id="118" idx="7"/>
            <a:endCxn id="129" idx="2"/>
          </p:cNvCxnSpPr>
          <p:nvPr/>
        </p:nvCxnSpPr>
        <p:spPr>
          <a:xfrm flipV="1">
            <a:off x="4261502" y="5438768"/>
            <a:ext cx="290442" cy="11782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6E731FB-CB80-46EC-A32E-4AACAFCD67EB}"/>
              </a:ext>
            </a:extLst>
          </p:cNvPr>
          <p:cNvCxnSpPr>
            <a:cxnSpLocks/>
            <a:stCxn id="117" idx="6"/>
            <a:endCxn id="129" idx="3"/>
          </p:cNvCxnSpPr>
          <p:nvPr/>
        </p:nvCxnSpPr>
        <p:spPr>
          <a:xfrm flipV="1">
            <a:off x="3837788" y="4584591"/>
            <a:ext cx="287072" cy="23100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53543FC-3E03-41A5-BFD4-33CC5704636C}"/>
              </a:ext>
            </a:extLst>
          </p:cNvPr>
          <p:cNvCxnSpPr>
            <a:cxnSpLocks/>
            <a:stCxn id="116" idx="4"/>
            <a:endCxn id="129" idx="4"/>
          </p:cNvCxnSpPr>
          <p:nvPr/>
        </p:nvCxnSpPr>
        <p:spPr>
          <a:xfrm flipH="1">
            <a:off x="4551946" y="3520987"/>
            <a:ext cx="771296" cy="20942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963F8EB-9337-4AB2-A805-94A914E53147}"/>
              </a:ext>
            </a:extLst>
          </p:cNvPr>
          <p:cNvCxnSpPr>
            <a:cxnSpLocks/>
            <a:stCxn id="120" idx="3"/>
            <a:endCxn id="129" idx="5"/>
          </p:cNvCxnSpPr>
          <p:nvPr/>
        </p:nvCxnSpPr>
        <p:spPr>
          <a:xfrm>
            <a:off x="6879174" y="3537731"/>
            <a:ext cx="131691" cy="1926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CF7F3E9-0403-47E4-A273-E63D72255234}"/>
              </a:ext>
            </a:extLst>
          </p:cNvPr>
          <p:cNvCxnSpPr>
            <a:cxnSpLocks/>
            <a:stCxn id="119" idx="3"/>
            <a:endCxn id="129" idx="0"/>
          </p:cNvCxnSpPr>
          <p:nvPr/>
        </p:nvCxnSpPr>
        <p:spPr>
          <a:xfrm flipH="1" flipV="1">
            <a:off x="7437953" y="4584592"/>
            <a:ext cx="522659" cy="1182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B75857B-F074-41B5-A556-E97954053AAF}"/>
              </a:ext>
            </a:extLst>
          </p:cNvPr>
          <p:cNvCxnSpPr>
            <a:cxnSpLocks/>
            <a:stCxn id="121" idx="2"/>
            <a:endCxn id="129" idx="1"/>
          </p:cNvCxnSpPr>
          <p:nvPr/>
        </p:nvCxnSpPr>
        <p:spPr>
          <a:xfrm flipH="1" flipV="1">
            <a:off x="7010865" y="5438767"/>
            <a:ext cx="203648" cy="3143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A740B06-6D1B-4DF4-810E-0BB7DA76C388}"/>
              </a:ext>
            </a:extLst>
          </p:cNvPr>
          <p:cNvCxnSpPr>
            <a:cxnSpLocks/>
            <a:stCxn id="121" idx="6"/>
            <a:endCxn id="139" idx="6"/>
          </p:cNvCxnSpPr>
          <p:nvPr/>
        </p:nvCxnSpPr>
        <p:spPr>
          <a:xfrm flipV="1">
            <a:off x="9392856" y="2272377"/>
            <a:ext cx="1245867" cy="348071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4693A10A-C76D-4965-A989-4EDDF270EA39}"/>
              </a:ext>
            </a:extLst>
          </p:cNvPr>
          <p:cNvSpPr/>
          <p:nvPr/>
        </p:nvSpPr>
        <p:spPr>
          <a:xfrm>
            <a:off x="2166273" y="1922857"/>
            <a:ext cx="2178342" cy="1004199"/>
          </a:xfrm>
          <a:prstGeom prst="ellipse">
            <a:avLst/>
          </a:prstGeom>
          <a:solidFill>
            <a:srgbClr val="FF993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Medicine quality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EA87A15-5138-480A-8855-28D1D51D13E7}"/>
              </a:ext>
            </a:extLst>
          </p:cNvPr>
          <p:cNvSpPr/>
          <p:nvPr/>
        </p:nvSpPr>
        <p:spPr>
          <a:xfrm>
            <a:off x="1743900" y="3211072"/>
            <a:ext cx="2676490" cy="10041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Antimicrobial resistance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4C8BF1D-3A6B-4AB3-B93A-E4784ECF4FAB}"/>
              </a:ext>
            </a:extLst>
          </p:cNvPr>
          <p:cNvSpPr/>
          <p:nvPr/>
        </p:nvSpPr>
        <p:spPr>
          <a:xfrm>
            <a:off x="7960612" y="1770278"/>
            <a:ext cx="2678111" cy="1004199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59" b="1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54622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Example: </a:t>
            </a:r>
            <a:r>
              <a:rPr lang="en-GB" b="1" i="1" dirty="0">
                <a:solidFill>
                  <a:schemeClr val="bg1"/>
                </a:solidFill>
              </a:rPr>
              <a:t>P. falciparum </a:t>
            </a:r>
            <a:r>
              <a:rPr lang="en-GB" b="1" dirty="0">
                <a:solidFill>
                  <a:schemeClr val="bg1"/>
                </a:solidFill>
              </a:rPr>
              <a:t>and </a:t>
            </a:r>
            <a:r>
              <a:rPr lang="en-GB" b="1" i="1" dirty="0">
                <a:solidFill>
                  <a:schemeClr val="bg1"/>
                </a:solidFill>
              </a:rPr>
              <a:t>P. vivax </a:t>
            </a:r>
            <a:r>
              <a:rPr lang="en-GB" b="1" dirty="0">
                <a:solidFill>
                  <a:schemeClr val="bg1"/>
                </a:solidFill>
              </a:rPr>
              <a:t>malaria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1A220-C60D-46AF-B58D-0B3F3E97E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08" y="1765520"/>
            <a:ext cx="4220299" cy="3258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D4712B-63D8-4937-AE84-33F10ECD5D47}"/>
              </a:ext>
            </a:extLst>
          </p:cNvPr>
          <p:cNvSpPr/>
          <p:nvPr/>
        </p:nvSpPr>
        <p:spPr>
          <a:xfrm>
            <a:off x="121681" y="5586258"/>
            <a:ext cx="3440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http://www.metcapmodel.net/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68650-0889-4442-8AE4-47756AD47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143" y="1634183"/>
            <a:ext cx="6411908" cy="3505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BFDAB-A767-43B9-A7B7-FC476FA8205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45097" y="3304988"/>
            <a:ext cx="4430366" cy="3424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5019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The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A466-5EC2-4B5C-AB0F-FA9FF5D2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1468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Consider the SIRS model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Sufficiently general to explore the concept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NB SIRS is </a:t>
            </a:r>
            <a:r>
              <a:rPr lang="en-GB" b="1" dirty="0">
                <a:solidFill>
                  <a:srgbClr val="FFFF00"/>
                </a:solidFill>
              </a:rPr>
              <a:t>NOT</a:t>
            </a:r>
            <a:r>
              <a:rPr lang="en-GB" dirty="0">
                <a:solidFill>
                  <a:schemeClr val="bg1"/>
                </a:solidFill>
              </a:rPr>
              <a:t> appropriate for malaria of any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A85A142-E327-43A4-9950-53F36B865EAA}"/>
                  </a:ext>
                </a:extLst>
              </p:cNvPr>
              <p:cNvSpPr/>
              <p:nvPr/>
            </p:nvSpPr>
            <p:spPr>
              <a:xfrm>
                <a:off x="6214533" y="911229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A85A142-E327-43A4-9950-53F36B865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533" y="911229"/>
                <a:ext cx="948267" cy="94826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13D1018-CEEC-46CC-9082-9DCEAFFA9FEF}"/>
                  </a:ext>
                </a:extLst>
              </p:cNvPr>
              <p:cNvSpPr/>
              <p:nvPr/>
            </p:nvSpPr>
            <p:spPr>
              <a:xfrm>
                <a:off x="8072966" y="911228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13D1018-CEEC-46CC-9082-9DCEAFFA9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966" y="911228"/>
                <a:ext cx="948267" cy="948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00F6FEC-F9AD-4DB7-A5D0-852FE797AE4E}"/>
                  </a:ext>
                </a:extLst>
              </p:cNvPr>
              <p:cNvSpPr/>
              <p:nvPr/>
            </p:nvSpPr>
            <p:spPr>
              <a:xfrm>
                <a:off x="9931399" y="911227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00F6FEC-F9AD-4DB7-A5D0-852FE797A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99" y="911227"/>
                <a:ext cx="948267" cy="9482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225FA4-CAFE-48EE-8C63-2C79D65B0B0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162800" y="1385362"/>
            <a:ext cx="910166" cy="1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1EFA8A-42B5-4E25-B6B4-38CD7DE79C40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9021233" y="1385361"/>
            <a:ext cx="910166" cy="1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CBF332-7391-4FE4-8D46-9430A4E2D84E}"/>
                  </a:ext>
                </a:extLst>
              </p:cNvPr>
              <p:cNvSpPr txBox="1"/>
              <p:nvPr/>
            </p:nvSpPr>
            <p:spPr>
              <a:xfrm>
                <a:off x="7236471" y="1389595"/>
                <a:ext cx="5062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CBF332-7391-4FE4-8D46-9430A4E2D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471" y="1389595"/>
                <a:ext cx="50629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473892-4C82-4068-B221-42663854736B}"/>
                  </a:ext>
                </a:extLst>
              </p:cNvPr>
              <p:cNvSpPr txBox="1"/>
              <p:nvPr/>
            </p:nvSpPr>
            <p:spPr>
              <a:xfrm>
                <a:off x="9292240" y="1389594"/>
                <a:ext cx="2750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473892-4C82-4068-B221-426638547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240" y="1389594"/>
                <a:ext cx="27501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523431-D256-4862-8D24-8A49037D69B2}"/>
                  </a:ext>
                </a:extLst>
              </p:cNvPr>
              <p:cNvSpPr txBox="1"/>
              <p:nvPr/>
            </p:nvSpPr>
            <p:spPr>
              <a:xfrm>
                <a:off x="8296133" y="221650"/>
                <a:ext cx="3509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523431-D256-4862-8D24-8A49037D6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133" y="221650"/>
                <a:ext cx="35093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5E1497CF-7377-F8CB-A295-DDE7491C9A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98898" y="-595408"/>
            <a:ext cx="225620" cy="2787650"/>
          </a:xfrm>
          <a:prstGeom prst="curvedConnector2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BC716CE9-9AC4-DD78-0F39-0BCC9BD0CFD6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617883" y="-17989"/>
            <a:ext cx="1" cy="1858433"/>
          </a:xfrm>
          <a:prstGeom prst="curvedConnector3">
            <a:avLst>
              <a:gd name="adj1" fmla="val -2286000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3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A466-5EC2-4B5C-AB0F-FA9FF5D2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1468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Consider the SIRS model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3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A85A142-E327-43A4-9950-53F36B865EAA}"/>
                  </a:ext>
                </a:extLst>
              </p:cNvPr>
              <p:cNvSpPr/>
              <p:nvPr/>
            </p:nvSpPr>
            <p:spPr>
              <a:xfrm>
                <a:off x="6214533" y="911229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A85A142-E327-43A4-9950-53F36B865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533" y="911229"/>
                <a:ext cx="948267" cy="94826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13D1018-CEEC-46CC-9082-9DCEAFFA9FEF}"/>
                  </a:ext>
                </a:extLst>
              </p:cNvPr>
              <p:cNvSpPr/>
              <p:nvPr/>
            </p:nvSpPr>
            <p:spPr>
              <a:xfrm>
                <a:off x="8072966" y="911228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13D1018-CEEC-46CC-9082-9DCEAFFA9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966" y="911228"/>
                <a:ext cx="948267" cy="948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00F6FEC-F9AD-4DB7-A5D0-852FE797AE4E}"/>
                  </a:ext>
                </a:extLst>
              </p:cNvPr>
              <p:cNvSpPr/>
              <p:nvPr/>
            </p:nvSpPr>
            <p:spPr>
              <a:xfrm>
                <a:off x="9931399" y="911227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00F6FEC-F9AD-4DB7-A5D0-852FE797A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99" y="911227"/>
                <a:ext cx="948267" cy="9482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225FA4-CAFE-48EE-8C63-2C79D65B0B0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162800" y="1385362"/>
            <a:ext cx="910166" cy="1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1EFA8A-42B5-4E25-B6B4-38CD7DE79C40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9021233" y="1385361"/>
            <a:ext cx="910166" cy="1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FAEC064-4C5B-442B-B53B-684CDC01B529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8898898" y="-595408"/>
            <a:ext cx="225620" cy="2787650"/>
          </a:xfrm>
          <a:prstGeom prst="curvedConnector2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CBF332-7391-4FE4-8D46-9430A4E2D84E}"/>
                  </a:ext>
                </a:extLst>
              </p:cNvPr>
              <p:cNvSpPr txBox="1"/>
              <p:nvPr/>
            </p:nvSpPr>
            <p:spPr>
              <a:xfrm>
                <a:off x="7236471" y="1389595"/>
                <a:ext cx="5062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CBF332-7391-4FE4-8D46-9430A4E2D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471" y="1389595"/>
                <a:ext cx="50629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473892-4C82-4068-B221-42663854736B}"/>
                  </a:ext>
                </a:extLst>
              </p:cNvPr>
              <p:cNvSpPr txBox="1"/>
              <p:nvPr/>
            </p:nvSpPr>
            <p:spPr>
              <a:xfrm>
                <a:off x="9292240" y="1389594"/>
                <a:ext cx="2750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473892-4C82-4068-B221-426638547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240" y="1389594"/>
                <a:ext cx="27501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523431-D256-4862-8D24-8A49037D69B2}"/>
                  </a:ext>
                </a:extLst>
              </p:cNvPr>
              <p:cNvSpPr txBox="1"/>
              <p:nvPr/>
            </p:nvSpPr>
            <p:spPr>
              <a:xfrm>
                <a:off x="8296133" y="221650"/>
                <a:ext cx="3509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523431-D256-4862-8D24-8A49037D6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133" y="221650"/>
                <a:ext cx="35093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DF9DEFD-7F1B-4EE5-A4C9-D84DFA05C5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6562" y="2904066"/>
            <a:ext cx="4477822" cy="1159934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A731110D-597B-11E4-F6C3-B58480BA2DFF}"/>
              </a:ext>
            </a:extLst>
          </p:cNvPr>
          <p:cNvCxnSpPr>
            <a:cxnSpLocks/>
            <a:stCxn id="16" idx="0"/>
            <a:endCxn id="15" idx="0"/>
          </p:cNvCxnSpPr>
          <p:nvPr/>
        </p:nvCxnSpPr>
        <p:spPr>
          <a:xfrm rot="16200000" flipH="1" flipV="1">
            <a:off x="7617883" y="-17989"/>
            <a:ext cx="1" cy="1858433"/>
          </a:xfrm>
          <a:prstGeom prst="curvedConnector3">
            <a:avLst>
              <a:gd name="adj1" fmla="val -2286000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8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8E02-5E6A-48D8-A52D-A0A7096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A466-5EC2-4B5C-AB0F-FA9FF5D2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1468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Consider the SIRS model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3 equations</a:t>
            </a:r>
          </a:p>
          <a:p>
            <a:r>
              <a:rPr lang="en-GB" dirty="0">
                <a:solidFill>
                  <a:schemeClr val="bg1"/>
                </a:solidFill>
              </a:rPr>
              <a:t>Consider two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7FE618E-7605-4EF0-ABF4-9604A66322B6}"/>
                  </a:ext>
                </a:extLst>
              </p:cNvPr>
              <p:cNvSpPr/>
              <p:nvPr/>
            </p:nvSpPr>
            <p:spPr>
              <a:xfrm>
                <a:off x="6214533" y="911195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7FE618E-7605-4EF0-ABF4-9604A6632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533" y="911195"/>
                <a:ext cx="948267" cy="94826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2CEE7AE-03F7-4ED2-B1BA-E327F2C8B1F3}"/>
                  </a:ext>
                </a:extLst>
              </p:cNvPr>
              <p:cNvSpPr/>
              <p:nvPr/>
            </p:nvSpPr>
            <p:spPr>
              <a:xfrm>
                <a:off x="8072966" y="911194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GB" sz="5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2CEE7AE-03F7-4ED2-B1BA-E327F2C8B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966" y="911194"/>
                <a:ext cx="948267" cy="948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903364F-0F58-4E21-905C-6B16307C4019}"/>
                  </a:ext>
                </a:extLst>
              </p:cNvPr>
              <p:cNvSpPr/>
              <p:nvPr/>
            </p:nvSpPr>
            <p:spPr>
              <a:xfrm>
                <a:off x="9931399" y="911193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903364F-0F58-4E21-905C-6B16307C4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99" y="911193"/>
                <a:ext cx="948267" cy="9482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8FDB10-1B2F-42CF-A16F-164BDDE47E2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162800" y="1385328"/>
            <a:ext cx="910166" cy="1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F642FC-5FA1-44A0-94C3-83B60468391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9021233" y="1385327"/>
            <a:ext cx="910166" cy="1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CA623B-8443-4555-B4E1-146CD9B7D6EF}"/>
                  </a:ext>
                </a:extLst>
              </p:cNvPr>
              <p:cNvSpPr txBox="1"/>
              <p:nvPr/>
            </p:nvSpPr>
            <p:spPr>
              <a:xfrm>
                <a:off x="5645702" y="3203337"/>
                <a:ext cx="8007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CA623B-8443-4555-B4E1-146CD9B7D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702" y="3203337"/>
                <a:ext cx="80079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16C763-5FD5-4939-AE9E-75F101E653FC}"/>
                  </a:ext>
                </a:extLst>
              </p:cNvPr>
              <p:cNvSpPr txBox="1"/>
              <p:nvPr/>
            </p:nvSpPr>
            <p:spPr>
              <a:xfrm>
                <a:off x="9292240" y="1389560"/>
                <a:ext cx="4163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16C763-5FD5-4939-AE9E-75F101E65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240" y="1389560"/>
                <a:ext cx="4163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37ADE1-693D-4351-9E89-FB00C4F485AE}"/>
                  </a:ext>
                </a:extLst>
              </p:cNvPr>
              <p:cNvSpPr txBox="1"/>
              <p:nvPr/>
            </p:nvSpPr>
            <p:spPr>
              <a:xfrm>
                <a:off x="8296133" y="221616"/>
                <a:ext cx="5019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37ADE1-693D-4351-9E89-FB00C4F48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133" y="221616"/>
                <a:ext cx="5019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0C16511-FFBD-4E70-A896-2FFD74FEEEAC}"/>
                  </a:ext>
                </a:extLst>
              </p:cNvPr>
              <p:cNvSpPr/>
              <p:nvPr/>
            </p:nvSpPr>
            <p:spPr>
              <a:xfrm>
                <a:off x="5198170" y="2040434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0C16511-FFBD-4E70-A896-2FFD74FEE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70" y="2040434"/>
                <a:ext cx="948267" cy="9482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90F7F1-64BA-4539-8045-0DBAA177054E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5672302" y="2988701"/>
            <a:ext cx="2" cy="910167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C173910-61F2-449D-9E15-00DB047467F6}"/>
                  </a:ext>
                </a:extLst>
              </p:cNvPr>
              <p:cNvSpPr/>
              <p:nvPr/>
            </p:nvSpPr>
            <p:spPr>
              <a:xfrm>
                <a:off x="5198168" y="3898868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GB" sz="5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C173910-61F2-449D-9E15-00DB04746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68" y="3898868"/>
                <a:ext cx="948267" cy="948267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28BE0431-3206-472D-A8C5-861352682912}"/>
                  </a:ext>
                </a:extLst>
              </p:cNvPr>
              <p:cNvSpPr/>
              <p:nvPr/>
            </p:nvSpPr>
            <p:spPr>
              <a:xfrm>
                <a:off x="5198168" y="5707295"/>
                <a:ext cx="948267" cy="9482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sz="5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5400" b="1" dirty="0"/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28BE0431-3206-472D-A8C5-861352682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68" y="5707295"/>
                <a:ext cx="948267" cy="94826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F7E2BB3-9ED7-490B-8EE2-D92B9B606DC3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672302" y="4847135"/>
            <a:ext cx="0" cy="86016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BC9678C0-B3CB-44D8-ADC2-A85628D0C61C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4981434" y="2514567"/>
            <a:ext cx="216737" cy="2712525"/>
          </a:xfrm>
          <a:prstGeom prst="curvedConnector2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15BC48-A7DE-4142-B079-84D72FE32EEE}"/>
                  </a:ext>
                </a:extLst>
              </p:cNvPr>
              <p:cNvSpPr txBox="1"/>
              <p:nvPr/>
            </p:nvSpPr>
            <p:spPr>
              <a:xfrm>
                <a:off x="4418311" y="3917110"/>
                <a:ext cx="5102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15BC48-A7DE-4142-B079-84D72FE32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11" y="3917110"/>
                <a:ext cx="510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B1E0EE-8ECC-41D0-B042-AC30094F4E96}"/>
                  </a:ext>
                </a:extLst>
              </p:cNvPr>
              <p:cNvSpPr txBox="1"/>
              <p:nvPr/>
            </p:nvSpPr>
            <p:spPr>
              <a:xfrm>
                <a:off x="7246319" y="1398955"/>
                <a:ext cx="7842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B1E0EE-8ECC-41D0-B042-AC30094F4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319" y="1398955"/>
                <a:ext cx="78425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24293C-8B08-4077-99F1-03D31056CE3B}"/>
                  </a:ext>
                </a:extLst>
              </p:cNvPr>
              <p:cNvSpPr txBox="1"/>
              <p:nvPr/>
            </p:nvSpPr>
            <p:spPr>
              <a:xfrm>
                <a:off x="5711489" y="5025395"/>
                <a:ext cx="4246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24293C-8B08-4077-99F1-03D31056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489" y="5025395"/>
                <a:ext cx="42466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5CF964F6-2A10-AEA8-55FA-8A011257C262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98898" y="-595408"/>
            <a:ext cx="225620" cy="2787650"/>
          </a:xfrm>
          <a:prstGeom prst="curvedConnector2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CCE084C-F553-1F99-9911-34807AF048E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617883" y="-17989"/>
            <a:ext cx="1" cy="1858433"/>
          </a:xfrm>
          <a:prstGeom prst="curvedConnector3">
            <a:avLst>
              <a:gd name="adj1" fmla="val -2286000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CD39DD5-5E52-EB4E-734B-0EA58E55FC05}"/>
              </a:ext>
            </a:extLst>
          </p:cNvPr>
          <p:cNvCxnSpPr>
            <a:cxnSpLocks/>
            <a:stCxn id="30" idx="1"/>
            <a:endCxn id="33" idx="1"/>
          </p:cNvCxnSpPr>
          <p:nvPr/>
        </p:nvCxnSpPr>
        <p:spPr>
          <a:xfrm rot="10800000" flipV="1">
            <a:off x="5198168" y="4373001"/>
            <a:ext cx="12700" cy="1808427"/>
          </a:xfrm>
          <a:prstGeom prst="curvedConnector3">
            <a:avLst>
              <a:gd name="adj1" fmla="val 180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2400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b0fc695f-132e-430c-9860-c908ce64b0aa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11457</TotalTime>
  <Words>1175</Words>
  <Application>Microsoft Office PowerPoint</Application>
  <PresentationFormat>Widescreen</PresentationFormat>
  <Paragraphs>472</Paragraphs>
  <Slides>34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Narrow</vt:lpstr>
      <vt:lpstr>Calibri</vt:lpstr>
      <vt:lpstr>Calibri Light</vt:lpstr>
      <vt:lpstr>Cambria Math</vt:lpstr>
      <vt:lpstr>Noto Serif</vt:lpstr>
      <vt:lpstr>Office Theme</vt:lpstr>
      <vt:lpstr>Modelling Integrated Strategies for Multiple Diseases</vt:lpstr>
      <vt:lpstr>When should a health system turn the corner from vertical to horizonal?</vt:lpstr>
      <vt:lpstr>Expect, explore and exploit interactions within and between groupings</vt:lpstr>
      <vt:lpstr>Different perspectives on grouping infections</vt:lpstr>
      <vt:lpstr>Example: P. falciparum and P. vivax malaria</vt:lpstr>
      <vt:lpstr>Example: P. falciparum and P. vivax malaria</vt:lpstr>
      <vt:lpstr>The theory</vt:lpstr>
      <vt:lpstr>Dimension reduction</vt:lpstr>
      <vt:lpstr>Dimension reduction</vt:lpstr>
      <vt:lpstr>Dimension reduction</vt:lpstr>
      <vt:lpstr>Dimension reduction</vt:lpstr>
      <vt:lpstr>Dimension reduction</vt:lpstr>
      <vt:lpstr>Retrieve the conditions under which the error is small</vt:lpstr>
      <vt:lpstr>TRansmission of Related Infections with Light Linkage  TRILL approximation </vt:lpstr>
      <vt:lpstr>USE CASE: Malaria</vt:lpstr>
      <vt:lpstr>Building a malaria model….</vt:lpstr>
      <vt:lpstr>recover naturally and develop immunity</vt:lpstr>
      <vt:lpstr>immunity may be lost over time</vt:lpstr>
      <vt:lpstr>infections have different levels of severity</vt:lpstr>
      <vt:lpstr>some infections are treated, others recover naturally</vt:lpstr>
      <vt:lpstr>people can still test positive for after successful treatment</vt:lpstr>
      <vt:lpstr>immune people get infected, but are less likely to have symptoms</vt:lpstr>
      <vt:lpstr>PowerPoint Presentation</vt:lpstr>
      <vt:lpstr>PowerPoint Presentation</vt:lpstr>
      <vt:lpstr>PowerPoint Presentation</vt:lpstr>
      <vt:lpstr>The model for P. vivax is different from the model for P. falciparum</vt:lpstr>
      <vt:lpstr>recovery may result in the dormant stage (hypnozoites)</vt:lpstr>
      <vt:lpstr>hypnozoites are a source of relapse months after the initial infection</vt:lpstr>
      <vt:lpstr>PowerPoint Presentation</vt:lpstr>
      <vt:lpstr>PowerPoint Presentation</vt:lpstr>
      <vt:lpstr>PowerPoint Presentation</vt:lpstr>
      <vt:lpstr>USE CASE: Respiratory diseases</vt:lpstr>
      <vt:lpstr>Impact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White</dc:creator>
  <cp:lastModifiedBy>Lisa White</cp:lastModifiedBy>
  <cp:revision>827</cp:revision>
  <dcterms:created xsi:type="dcterms:W3CDTF">2018-10-19T01:54:06Z</dcterms:created>
  <dcterms:modified xsi:type="dcterms:W3CDTF">2022-11-14T10:01:55Z</dcterms:modified>
</cp:coreProperties>
</file>